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82" r:id="rId4"/>
    <p:sldId id="281" r:id="rId5"/>
    <p:sldId id="284" r:id="rId6"/>
    <p:sldId id="283" r:id="rId7"/>
    <p:sldId id="305" r:id="rId8"/>
    <p:sldId id="309" r:id="rId9"/>
    <p:sldId id="259" r:id="rId10"/>
    <p:sldId id="260" r:id="rId11"/>
    <p:sldId id="261" r:id="rId12"/>
    <p:sldId id="285" r:id="rId13"/>
    <p:sldId id="306" r:id="rId14"/>
    <p:sldId id="310" r:id="rId15"/>
    <p:sldId id="262" r:id="rId16"/>
    <p:sldId id="265" r:id="rId17"/>
    <p:sldId id="269" r:id="rId18"/>
    <p:sldId id="293" r:id="rId19"/>
    <p:sldId id="294" r:id="rId20"/>
    <p:sldId id="296" r:id="rId21"/>
    <p:sldId id="295" r:id="rId22"/>
    <p:sldId id="312" r:id="rId23"/>
    <p:sldId id="313" r:id="rId24"/>
    <p:sldId id="314" r:id="rId25"/>
    <p:sldId id="286" r:id="rId26"/>
    <p:sldId id="273" r:id="rId27"/>
    <p:sldId id="287" r:id="rId28"/>
    <p:sldId id="288" r:id="rId29"/>
    <p:sldId id="289" r:id="rId30"/>
    <p:sldId id="290" r:id="rId31"/>
    <p:sldId id="291" r:id="rId32"/>
    <p:sldId id="277" r:id="rId33"/>
    <p:sldId id="31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33AC6-FF8A-E7A8-FF7B-E97E3ECD804F}" v="115" dt="2023-09-28T10:37:00.885"/>
    <p1510:client id="{DBC213BF-3638-93B2-A623-C1062DE881D4}" v="28" dt="2023-09-28T22:08:50.978"/>
    <p1510:client id="{F4B1ECF7-F33F-7D4A-241D-D1103D060051}" v="184" dt="2023-09-28T09:10:31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4" Type="http://schemas.openxmlformats.org/officeDocument/2006/relationships/image" Target="../media/image4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4" Type="http://schemas.openxmlformats.org/officeDocument/2006/relationships/image" Target="../media/image4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946727-D484-4DB3-A1D0-D2304B5234D7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0E2CD31-FC04-4B32-9C91-4E775589CBBD}">
      <dgm:prSet/>
      <dgm:spPr/>
      <dgm:t>
        <a:bodyPr/>
        <a:lstStyle/>
        <a:p>
          <a:r>
            <a:rPr lang="en-GB"/>
            <a:t>Started working in primary care in 2009 </a:t>
          </a:r>
          <a:endParaRPr lang="en-US"/>
        </a:p>
      </dgm:t>
    </dgm:pt>
    <dgm:pt modelId="{014AD8E9-AB57-457E-978F-37BCEFC69E1B}" type="parTrans" cxnId="{2E2C4F33-BFDC-4767-8183-1AF805A8E88B}">
      <dgm:prSet/>
      <dgm:spPr/>
      <dgm:t>
        <a:bodyPr/>
        <a:lstStyle/>
        <a:p>
          <a:endParaRPr lang="en-US"/>
        </a:p>
      </dgm:t>
    </dgm:pt>
    <dgm:pt modelId="{6543428E-E229-4D95-A8F5-0A1E5DE78419}" type="sibTrans" cxnId="{2E2C4F33-BFDC-4767-8183-1AF805A8E88B}">
      <dgm:prSet/>
      <dgm:spPr/>
      <dgm:t>
        <a:bodyPr/>
        <a:lstStyle/>
        <a:p>
          <a:endParaRPr lang="en-US"/>
        </a:p>
      </dgm:t>
    </dgm:pt>
    <dgm:pt modelId="{C4FEE839-8173-4A1C-AFE1-680D2B506BDC}">
      <dgm:prSet/>
      <dgm:spPr/>
      <dgm:t>
        <a:bodyPr/>
        <a:lstStyle/>
        <a:p>
          <a:r>
            <a:rPr lang="en-GB"/>
            <a:t>Interest in diabetes grew….but luck played a part </a:t>
          </a:r>
          <a:endParaRPr lang="en-US"/>
        </a:p>
      </dgm:t>
    </dgm:pt>
    <dgm:pt modelId="{7AE6E314-1D3D-4569-8C4C-55B48FCC7439}" type="parTrans" cxnId="{6A8D45FC-1B40-4ED3-992B-BD743AE92390}">
      <dgm:prSet/>
      <dgm:spPr/>
      <dgm:t>
        <a:bodyPr/>
        <a:lstStyle/>
        <a:p>
          <a:endParaRPr lang="en-US"/>
        </a:p>
      </dgm:t>
    </dgm:pt>
    <dgm:pt modelId="{E207FF54-AB92-4D9E-B0FF-726BF115F678}" type="sibTrans" cxnId="{6A8D45FC-1B40-4ED3-992B-BD743AE92390}">
      <dgm:prSet/>
      <dgm:spPr/>
      <dgm:t>
        <a:bodyPr/>
        <a:lstStyle/>
        <a:p>
          <a:endParaRPr lang="en-US"/>
        </a:p>
      </dgm:t>
    </dgm:pt>
    <dgm:pt modelId="{DE6620B3-5CB2-4330-BBF0-E145BACB60C2}">
      <dgm:prSet/>
      <dgm:spPr/>
      <dgm:t>
        <a:bodyPr/>
        <a:lstStyle/>
        <a:p>
          <a:r>
            <a:rPr lang="en-GB" dirty="0"/>
            <a:t>Regular clinic in NHS Greater Glasgow and Clyde from 2014 </a:t>
          </a:r>
          <a:endParaRPr lang="en-US" dirty="0"/>
        </a:p>
      </dgm:t>
    </dgm:pt>
    <dgm:pt modelId="{A2C523E0-5FC0-4C7F-8ABE-FEC470266696}" type="parTrans" cxnId="{ACA78704-CA1A-4885-A929-FFDEE65C8335}">
      <dgm:prSet/>
      <dgm:spPr/>
      <dgm:t>
        <a:bodyPr/>
        <a:lstStyle/>
        <a:p>
          <a:endParaRPr lang="en-US"/>
        </a:p>
      </dgm:t>
    </dgm:pt>
    <dgm:pt modelId="{44FDB513-D264-44AB-936E-856A67396561}" type="sibTrans" cxnId="{ACA78704-CA1A-4885-A929-FFDEE65C8335}">
      <dgm:prSet/>
      <dgm:spPr/>
      <dgm:t>
        <a:bodyPr/>
        <a:lstStyle/>
        <a:p>
          <a:endParaRPr lang="en-US"/>
        </a:p>
      </dgm:t>
    </dgm:pt>
    <dgm:pt modelId="{BA7F3DE7-C0A7-4F0F-847B-32FC212F03FD}">
      <dgm:prSet/>
      <dgm:spPr/>
      <dgm:t>
        <a:bodyPr/>
        <a:lstStyle/>
        <a:p>
          <a:r>
            <a:rPr lang="en-GB"/>
            <a:t>Started joint clinics with diabetes specialist nurses (DSNs) </a:t>
          </a:r>
          <a:endParaRPr lang="en-US"/>
        </a:p>
      </dgm:t>
    </dgm:pt>
    <dgm:pt modelId="{DABC2F31-20A1-40B1-B52B-AA4E99A8D360}" type="parTrans" cxnId="{C6ED0E6F-5591-419B-8E3F-BD9885E03363}">
      <dgm:prSet/>
      <dgm:spPr/>
      <dgm:t>
        <a:bodyPr/>
        <a:lstStyle/>
        <a:p>
          <a:endParaRPr lang="en-US"/>
        </a:p>
      </dgm:t>
    </dgm:pt>
    <dgm:pt modelId="{4CD8F00B-6D0A-42D0-8CAE-6CF64E9B8B42}" type="sibTrans" cxnId="{C6ED0E6F-5591-419B-8E3F-BD9885E03363}">
      <dgm:prSet/>
      <dgm:spPr/>
      <dgm:t>
        <a:bodyPr/>
        <a:lstStyle/>
        <a:p>
          <a:endParaRPr lang="en-US"/>
        </a:p>
      </dgm:t>
    </dgm:pt>
    <dgm:pt modelId="{54CDF244-0F7D-4C54-84A5-2CF2B9333A7E}">
      <dgm:prSet/>
      <dgm:spPr/>
      <dgm:t>
        <a:bodyPr/>
        <a:lstStyle/>
        <a:p>
          <a:r>
            <a:rPr lang="en-GB"/>
            <a:t>Completed independent prescribing specialising in diabetes and MSc in 2014 </a:t>
          </a:r>
          <a:endParaRPr lang="en-US"/>
        </a:p>
      </dgm:t>
    </dgm:pt>
    <dgm:pt modelId="{49F1658E-BF73-4AE1-B04F-04224789F51B}" type="parTrans" cxnId="{4AF713A3-E35C-40A8-9203-ACCE49CB73B7}">
      <dgm:prSet/>
      <dgm:spPr/>
      <dgm:t>
        <a:bodyPr/>
        <a:lstStyle/>
        <a:p>
          <a:endParaRPr lang="en-US"/>
        </a:p>
      </dgm:t>
    </dgm:pt>
    <dgm:pt modelId="{1B35AADC-4597-4339-98BE-4135A42907F4}" type="sibTrans" cxnId="{4AF713A3-E35C-40A8-9203-ACCE49CB73B7}">
      <dgm:prSet/>
      <dgm:spPr/>
      <dgm:t>
        <a:bodyPr/>
        <a:lstStyle/>
        <a:p>
          <a:endParaRPr lang="en-US"/>
        </a:p>
      </dgm:t>
    </dgm:pt>
    <dgm:pt modelId="{C3B1D785-1AAC-42A7-85D0-38230B2EE7A7}">
      <dgm:prSet/>
      <dgm:spPr/>
      <dgm:t>
        <a:bodyPr/>
        <a:lstStyle/>
        <a:p>
          <a:r>
            <a:rPr lang="en-GB"/>
            <a:t>Self employed by a practice to run diabetes clinics from 2016 </a:t>
          </a:r>
          <a:endParaRPr lang="en-US"/>
        </a:p>
      </dgm:t>
    </dgm:pt>
    <dgm:pt modelId="{8B0965BD-4C36-447E-A49D-EC604C12B4C8}" type="parTrans" cxnId="{07F99870-42FF-4D7F-93FC-68AF74EE8617}">
      <dgm:prSet/>
      <dgm:spPr/>
      <dgm:t>
        <a:bodyPr/>
        <a:lstStyle/>
        <a:p>
          <a:endParaRPr lang="en-US"/>
        </a:p>
      </dgm:t>
    </dgm:pt>
    <dgm:pt modelId="{DDBDF89B-4EAB-4610-ADA4-74733A3746AB}" type="sibTrans" cxnId="{07F99870-42FF-4D7F-93FC-68AF74EE8617}">
      <dgm:prSet/>
      <dgm:spPr/>
      <dgm:t>
        <a:bodyPr/>
        <a:lstStyle/>
        <a:p>
          <a:endParaRPr lang="en-US"/>
        </a:p>
      </dgm:t>
    </dgm:pt>
    <dgm:pt modelId="{3FAABA97-0D64-4D37-9D27-F1C193D41AEA}">
      <dgm:prSet/>
      <dgm:spPr/>
      <dgm:t>
        <a:bodyPr/>
        <a:lstStyle/>
        <a:p>
          <a:r>
            <a:rPr lang="en-GB"/>
            <a:t>Diabetes diploma completed in 2018 </a:t>
          </a:r>
          <a:endParaRPr lang="en-US"/>
        </a:p>
      </dgm:t>
    </dgm:pt>
    <dgm:pt modelId="{0B725FF9-346A-488E-B01F-AC7E7A475C98}" type="parTrans" cxnId="{4012D47F-1ADA-4149-ABFE-624E1A489AB5}">
      <dgm:prSet/>
      <dgm:spPr/>
      <dgm:t>
        <a:bodyPr/>
        <a:lstStyle/>
        <a:p>
          <a:endParaRPr lang="en-US"/>
        </a:p>
      </dgm:t>
    </dgm:pt>
    <dgm:pt modelId="{EBB7E8CC-F8A3-448E-89D3-5B51E5DF87E9}" type="sibTrans" cxnId="{4012D47F-1ADA-4149-ABFE-624E1A489AB5}">
      <dgm:prSet/>
      <dgm:spPr/>
      <dgm:t>
        <a:bodyPr/>
        <a:lstStyle/>
        <a:p>
          <a:endParaRPr lang="en-US"/>
        </a:p>
      </dgm:t>
    </dgm:pt>
    <dgm:pt modelId="{0F4B647E-0DAD-4434-848A-5928C48FC670}">
      <dgm:prSet/>
      <dgm:spPr/>
      <dgm:t>
        <a:bodyPr/>
        <a:lstStyle/>
        <a:p>
          <a:r>
            <a:rPr lang="en-GB"/>
            <a:t>Diabetes UK pharmacist leadership course in 2019 </a:t>
          </a:r>
          <a:endParaRPr lang="en-US"/>
        </a:p>
      </dgm:t>
    </dgm:pt>
    <dgm:pt modelId="{A18F1A20-25D5-4D4A-B674-644D4CE561CA}" type="parTrans" cxnId="{D27590A3-5AD7-4EE6-9DD8-324163B74F35}">
      <dgm:prSet/>
      <dgm:spPr/>
      <dgm:t>
        <a:bodyPr/>
        <a:lstStyle/>
        <a:p>
          <a:endParaRPr lang="en-US"/>
        </a:p>
      </dgm:t>
    </dgm:pt>
    <dgm:pt modelId="{BD817FE8-9849-412D-A841-F98124F02D87}" type="sibTrans" cxnId="{D27590A3-5AD7-4EE6-9DD8-324163B74F35}">
      <dgm:prSet/>
      <dgm:spPr/>
      <dgm:t>
        <a:bodyPr/>
        <a:lstStyle/>
        <a:p>
          <a:endParaRPr lang="en-US"/>
        </a:p>
      </dgm:t>
    </dgm:pt>
    <dgm:pt modelId="{083DF88B-A3C2-4116-A642-C885A6C141C6}">
      <dgm:prSet/>
      <dgm:spPr/>
      <dgm:t>
        <a:bodyPr/>
        <a:lstStyle/>
        <a:p>
          <a:r>
            <a:rPr lang="en-GB"/>
            <a:t>Started Royal Pharmaceutical Society (RPS) framework for accreditation for consultant pharmacist in diabetes in 2021 </a:t>
          </a:r>
          <a:endParaRPr lang="en-US"/>
        </a:p>
      </dgm:t>
    </dgm:pt>
    <dgm:pt modelId="{9AEE21B1-0C53-4CE7-BC2C-69E16B550174}" type="parTrans" cxnId="{6A62D3D7-3C35-40E1-B4DF-DC4C691E1F99}">
      <dgm:prSet/>
      <dgm:spPr/>
      <dgm:t>
        <a:bodyPr/>
        <a:lstStyle/>
        <a:p>
          <a:endParaRPr lang="en-US"/>
        </a:p>
      </dgm:t>
    </dgm:pt>
    <dgm:pt modelId="{F4C9325D-A563-4023-B66C-2A8D5CE82573}" type="sibTrans" cxnId="{6A62D3D7-3C35-40E1-B4DF-DC4C691E1F99}">
      <dgm:prSet/>
      <dgm:spPr/>
      <dgm:t>
        <a:bodyPr/>
        <a:lstStyle/>
        <a:p>
          <a:endParaRPr lang="en-US"/>
        </a:p>
      </dgm:t>
    </dgm:pt>
    <dgm:pt modelId="{77214987-4A1E-4911-AA29-633CF20CAB9D}" type="pres">
      <dgm:prSet presAssocID="{B9946727-D484-4DB3-A1D0-D2304B5234D7}" presName="Name0" presStyleCnt="0">
        <dgm:presLayoutVars>
          <dgm:dir/>
          <dgm:resizeHandles val="exact"/>
        </dgm:presLayoutVars>
      </dgm:prSet>
      <dgm:spPr/>
    </dgm:pt>
    <dgm:pt modelId="{428258DF-3898-45DC-B5ED-02546A914296}" type="pres">
      <dgm:prSet presAssocID="{20E2CD31-FC04-4B32-9C91-4E775589CBBD}" presName="node" presStyleLbl="node1" presStyleIdx="0" presStyleCnt="9">
        <dgm:presLayoutVars>
          <dgm:bulletEnabled val="1"/>
        </dgm:presLayoutVars>
      </dgm:prSet>
      <dgm:spPr/>
    </dgm:pt>
    <dgm:pt modelId="{40C78F17-6CC3-4CDC-A20E-EAFE6197150D}" type="pres">
      <dgm:prSet presAssocID="{6543428E-E229-4D95-A8F5-0A1E5DE78419}" presName="sibTrans" presStyleLbl="sibTrans1D1" presStyleIdx="0" presStyleCnt="8"/>
      <dgm:spPr/>
    </dgm:pt>
    <dgm:pt modelId="{B07EEABE-02D7-4904-B746-02F595E8CC7A}" type="pres">
      <dgm:prSet presAssocID="{6543428E-E229-4D95-A8F5-0A1E5DE78419}" presName="connectorText" presStyleLbl="sibTrans1D1" presStyleIdx="0" presStyleCnt="8"/>
      <dgm:spPr/>
    </dgm:pt>
    <dgm:pt modelId="{A029AFB0-597A-406E-AD50-9D4A78D7533E}" type="pres">
      <dgm:prSet presAssocID="{C4FEE839-8173-4A1C-AFE1-680D2B506BDC}" presName="node" presStyleLbl="node1" presStyleIdx="1" presStyleCnt="9">
        <dgm:presLayoutVars>
          <dgm:bulletEnabled val="1"/>
        </dgm:presLayoutVars>
      </dgm:prSet>
      <dgm:spPr/>
    </dgm:pt>
    <dgm:pt modelId="{B9FDABE3-A073-439A-A582-2B4B071E1C77}" type="pres">
      <dgm:prSet presAssocID="{E207FF54-AB92-4D9E-B0FF-726BF115F678}" presName="sibTrans" presStyleLbl="sibTrans1D1" presStyleIdx="1" presStyleCnt="8"/>
      <dgm:spPr/>
    </dgm:pt>
    <dgm:pt modelId="{F4C6B195-B54F-4FBD-85E9-9771F87D07B5}" type="pres">
      <dgm:prSet presAssocID="{E207FF54-AB92-4D9E-B0FF-726BF115F678}" presName="connectorText" presStyleLbl="sibTrans1D1" presStyleIdx="1" presStyleCnt="8"/>
      <dgm:spPr/>
    </dgm:pt>
    <dgm:pt modelId="{909ED98C-65C5-4B80-9902-D4FD11D566B7}" type="pres">
      <dgm:prSet presAssocID="{DE6620B3-5CB2-4330-BBF0-E145BACB60C2}" presName="node" presStyleLbl="node1" presStyleIdx="2" presStyleCnt="9">
        <dgm:presLayoutVars>
          <dgm:bulletEnabled val="1"/>
        </dgm:presLayoutVars>
      </dgm:prSet>
      <dgm:spPr/>
    </dgm:pt>
    <dgm:pt modelId="{D5070654-5A03-4B1A-8E3E-23A14F18B36E}" type="pres">
      <dgm:prSet presAssocID="{44FDB513-D264-44AB-936E-856A67396561}" presName="sibTrans" presStyleLbl="sibTrans1D1" presStyleIdx="2" presStyleCnt="8"/>
      <dgm:spPr/>
    </dgm:pt>
    <dgm:pt modelId="{1E15F194-67BC-4BBE-9DF9-9F6D303165C9}" type="pres">
      <dgm:prSet presAssocID="{44FDB513-D264-44AB-936E-856A67396561}" presName="connectorText" presStyleLbl="sibTrans1D1" presStyleIdx="2" presStyleCnt="8"/>
      <dgm:spPr/>
    </dgm:pt>
    <dgm:pt modelId="{0C167F32-356B-4D3B-83E9-1B49FAE920FF}" type="pres">
      <dgm:prSet presAssocID="{BA7F3DE7-C0A7-4F0F-847B-32FC212F03FD}" presName="node" presStyleLbl="node1" presStyleIdx="3" presStyleCnt="9">
        <dgm:presLayoutVars>
          <dgm:bulletEnabled val="1"/>
        </dgm:presLayoutVars>
      </dgm:prSet>
      <dgm:spPr/>
    </dgm:pt>
    <dgm:pt modelId="{1261D523-E29D-4B7D-9A69-86075181CAA3}" type="pres">
      <dgm:prSet presAssocID="{4CD8F00B-6D0A-42D0-8CAE-6CF64E9B8B42}" presName="sibTrans" presStyleLbl="sibTrans1D1" presStyleIdx="3" presStyleCnt="8"/>
      <dgm:spPr/>
    </dgm:pt>
    <dgm:pt modelId="{16B20FA1-A635-4B89-A5AF-C8AF52852C81}" type="pres">
      <dgm:prSet presAssocID="{4CD8F00B-6D0A-42D0-8CAE-6CF64E9B8B42}" presName="connectorText" presStyleLbl="sibTrans1D1" presStyleIdx="3" presStyleCnt="8"/>
      <dgm:spPr/>
    </dgm:pt>
    <dgm:pt modelId="{A0E0B65F-93A1-41D7-AF28-8C259959D586}" type="pres">
      <dgm:prSet presAssocID="{54CDF244-0F7D-4C54-84A5-2CF2B9333A7E}" presName="node" presStyleLbl="node1" presStyleIdx="4" presStyleCnt="9">
        <dgm:presLayoutVars>
          <dgm:bulletEnabled val="1"/>
        </dgm:presLayoutVars>
      </dgm:prSet>
      <dgm:spPr/>
    </dgm:pt>
    <dgm:pt modelId="{20B8FF82-8D79-41E7-A756-72C788B577FF}" type="pres">
      <dgm:prSet presAssocID="{1B35AADC-4597-4339-98BE-4135A42907F4}" presName="sibTrans" presStyleLbl="sibTrans1D1" presStyleIdx="4" presStyleCnt="8"/>
      <dgm:spPr/>
    </dgm:pt>
    <dgm:pt modelId="{DAFB4DF5-D7C3-405D-B5AA-DD5CB14139A7}" type="pres">
      <dgm:prSet presAssocID="{1B35AADC-4597-4339-98BE-4135A42907F4}" presName="connectorText" presStyleLbl="sibTrans1D1" presStyleIdx="4" presStyleCnt="8"/>
      <dgm:spPr/>
    </dgm:pt>
    <dgm:pt modelId="{1B77DD38-0841-465B-876A-4A1B2B0D9D07}" type="pres">
      <dgm:prSet presAssocID="{C3B1D785-1AAC-42A7-85D0-38230B2EE7A7}" presName="node" presStyleLbl="node1" presStyleIdx="5" presStyleCnt="9">
        <dgm:presLayoutVars>
          <dgm:bulletEnabled val="1"/>
        </dgm:presLayoutVars>
      </dgm:prSet>
      <dgm:spPr/>
    </dgm:pt>
    <dgm:pt modelId="{F116F5CB-D5D6-4F6F-B730-98C2AA2B47B1}" type="pres">
      <dgm:prSet presAssocID="{DDBDF89B-4EAB-4610-ADA4-74733A3746AB}" presName="sibTrans" presStyleLbl="sibTrans1D1" presStyleIdx="5" presStyleCnt="8"/>
      <dgm:spPr/>
    </dgm:pt>
    <dgm:pt modelId="{EA5F17E9-E630-4DA2-890E-F74CBF87442B}" type="pres">
      <dgm:prSet presAssocID="{DDBDF89B-4EAB-4610-ADA4-74733A3746AB}" presName="connectorText" presStyleLbl="sibTrans1D1" presStyleIdx="5" presStyleCnt="8"/>
      <dgm:spPr/>
    </dgm:pt>
    <dgm:pt modelId="{82C3C6B9-C796-46BE-9994-4BEDDEABBE61}" type="pres">
      <dgm:prSet presAssocID="{3FAABA97-0D64-4D37-9D27-F1C193D41AEA}" presName="node" presStyleLbl="node1" presStyleIdx="6" presStyleCnt="9">
        <dgm:presLayoutVars>
          <dgm:bulletEnabled val="1"/>
        </dgm:presLayoutVars>
      </dgm:prSet>
      <dgm:spPr/>
    </dgm:pt>
    <dgm:pt modelId="{B2B1B323-49B6-4CE8-9A92-DE12013B0692}" type="pres">
      <dgm:prSet presAssocID="{EBB7E8CC-F8A3-448E-89D3-5B51E5DF87E9}" presName="sibTrans" presStyleLbl="sibTrans1D1" presStyleIdx="6" presStyleCnt="8"/>
      <dgm:spPr/>
    </dgm:pt>
    <dgm:pt modelId="{C8D26F18-B17E-44C5-B321-5FD31D4222C1}" type="pres">
      <dgm:prSet presAssocID="{EBB7E8CC-F8A3-448E-89D3-5B51E5DF87E9}" presName="connectorText" presStyleLbl="sibTrans1D1" presStyleIdx="6" presStyleCnt="8"/>
      <dgm:spPr/>
    </dgm:pt>
    <dgm:pt modelId="{BF4928C6-232F-4154-BACA-C0CF26136295}" type="pres">
      <dgm:prSet presAssocID="{0F4B647E-0DAD-4434-848A-5928C48FC670}" presName="node" presStyleLbl="node1" presStyleIdx="7" presStyleCnt="9">
        <dgm:presLayoutVars>
          <dgm:bulletEnabled val="1"/>
        </dgm:presLayoutVars>
      </dgm:prSet>
      <dgm:spPr/>
    </dgm:pt>
    <dgm:pt modelId="{3A198637-6570-40E6-A245-112154B39E46}" type="pres">
      <dgm:prSet presAssocID="{BD817FE8-9849-412D-A841-F98124F02D87}" presName="sibTrans" presStyleLbl="sibTrans1D1" presStyleIdx="7" presStyleCnt="8"/>
      <dgm:spPr/>
    </dgm:pt>
    <dgm:pt modelId="{098C665A-B475-45E0-A986-5CAF765F8330}" type="pres">
      <dgm:prSet presAssocID="{BD817FE8-9849-412D-A841-F98124F02D87}" presName="connectorText" presStyleLbl="sibTrans1D1" presStyleIdx="7" presStyleCnt="8"/>
      <dgm:spPr/>
    </dgm:pt>
    <dgm:pt modelId="{4FD1301F-F631-4571-BB0F-5CBE17DB4582}" type="pres">
      <dgm:prSet presAssocID="{083DF88B-A3C2-4116-A642-C885A6C141C6}" presName="node" presStyleLbl="node1" presStyleIdx="8" presStyleCnt="9">
        <dgm:presLayoutVars>
          <dgm:bulletEnabled val="1"/>
        </dgm:presLayoutVars>
      </dgm:prSet>
      <dgm:spPr/>
    </dgm:pt>
  </dgm:ptLst>
  <dgm:cxnLst>
    <dgm:cxn modelId="{ACA78704-CA1A-4885-A929-FFDEE65C8335}" srcId="{B9946727-D484-4DB3-A1D0-D2304B5234D7}" destId="{DE6620B3-5CB2-4330-BBF0-E145BACB60C2}" srcOrd="2" destOrd="0" parTransId="{A2C523E0-5FC0-4C7F-8ABE-FEC470266696}" sibTransId="{44FDB513-D264-44AB-936E-856A67396561}"/>
    <dgm:cxn modelId="{7DE9CE06-C32C-4E01-B0F8-9E6920867B5E}" type="presOf" srcId="{083DF88B-A3C2-4116-A642-C885A6C141C6}" destId="{4FD1301F-F631-4571-BB0F-5CBE17DB4582}" srcOrd="0" destOrd="0" presId="urn:microsoft.com/office/officeart/2016/7/layout/RepeatingBendingProcessNew"/>
    <dgm:cxn modelId="{0ED9630D-BFF5-445C-BD18-E91445F09C4E}" type="presOf" srcId="{1B35AADC-4597-4339-98BE-4135A42907F4}" destId="{DAFB4DF5-D7C3-405D-B5AA-DD5CB14139A7}" srcOrd="1" destOrd="0" presId="urn:microsoft.com/office/officeart/2016/7/layout/RepeatingBendingProcessNew"/>
    <dgm:cxn modelId="{E2E7F819-77B3-4A11-97D6-EB62579472F8}" type="presOf" srcId="{6543428E-E229-4D95-A8F5-0A1E5DE78419}" destId="{40C78F17-6CC3-4CDC-A20E-EAFE6197150D}" srcOrd="0" destOrd="0" presId="urn:microsoft.com/office/officeart/2016/7/layout/RepeatingBendingProcessNew"/>
    <dgm:cxn modelId="{17F42F21-401F-4BDE-A356-0616E53D77E6}" type="presOf" srcId="{44FDB513-D264-44AB-936E-856A67396561}" destId="{1E15F194-67BC-4BBE-9DF9-9F6D303165C9}" srcOrd="1" destOrd="0" presId="urn:microsoft.com/office/officeart/2016/7/layout/RepeatingBendingProcessNew"/>
    <dgm:cxn modelId="{BBD3A029-585B-406B-A4D2-EBAEDF0EB42D}" type="presOf" srcId="{E207FF54-AB92-4D9E-B0FF-726BF115F678}" destId="{B9FDABE3-A073-439A-A582-2B4B071E1C77}" srcOrd="0" destOrd="0" presId="urn:microsoft.com/office/officeart/2016/7/layout/RepeatingBendingProcessNew"/>
    <dgm:cxn modelId="{8556D930-7232-4D62-B8C2-321CBB61E398}" type="presOf" srcId="{BA7F3DE7-C0A7-4F0F-847B-32FC212F03FD}" destId="{0C167F32-356B-4D3B-83E9-1B49FAE920FF}" srcOrd="0" destOrd="0" presId="urn:microsoft.com/office/officeart/2016/7/layout/RepeatingBendingProcessNew"/>
    <dgm:cxn modelId="{2E2C4F33-BFDC-4767-8183-1AF805A8E88B}" srcId="{B9946727-D484-4DB3-A1D0-D2304B5234D7}" destId="{20E2CD31-FC04-4B32-9C91-4E775589CBBD}" srcOrd="0" destOrd="0" parTransId="{014AD8E9-AB57-457E-978F-37BCEFC69E1B}" sibTransId="{6543428E-E229-4D95-A8F5-0A1E5DE78419}"/>
    <dgm:cxn modelId="{3FADA836-61B5-4856-9484-CB853672C0F3}" type="presOf" srcId="{DDBDF89B-4EAB-4610-ADA4-74733A3746AB}" destId="{F116F5CB-D5D6-4F6F-B730-98C2AA2B47B1}" srcOrd="0" destOrd="0" presId="urn:microsoft.com/office/officeart/2016/7/layout/RepeatingBendingProcessNew"/>
    <dgm:cxn modelId="{DFE5D642-B2D3-4E3F-B504-22B2DB7772B9}" type="presOf" srcId="{4CD8F00B-6D0A-42D0-8CAE-6CF64E9B8B42}" destId="{1261D523-E29D-4B7D-9A69-86075181CAA3}" srcOrd="0" destOrd="0" presId="urn:microsoft.com/office/officeart/2016/7/layout/RepeatingBendingProcessNew"/>
    <dgm:cxn modelId="{74866153-E161-4BCE-9104-1524751BFD9D}" type="presOf" srcId="{4CD8F00B-6D0A-42D0-8CAE-6CF64E9B8B42}" destId="{16B20FA1-A635-4B89-A5AF-C8AF52852C81}" srcOrd="1" destOrd="0" presId="urn:microsoft.com/office/officeart/2016/7/layout/RepeatingBendingProcessNew"/>
    <dgm:cxn modelId="{BA01535D-BF21-4DA1-A8BC-DBE953F106A2}" type="presOf" srcId="{DE6620B3-5CB2-4330-BBF0-E145BACB60C2}" destId="{909ED98C-65C5-4B80-9902-D4FD11D566B7}" srcOrd="0" destOrd="0" presId="urn:microsoft.com/office/officeart/2016/7/layout/RepeatingBendingProcessNew"/>
    <dgm:cxn modelId="{0191CF68-9D61-4E3B-B795-BA95C8E3294D}" type="presOf" srcId="{6543428E-E229-4D95-A8F5-0A1E5DE78419}" destId="{B07EEABE-02D7-4904-B746-02F595E8CC7A}" srcOrd="1" destOrd="0" presId="urn:microsoft.com/office/officeart/2016/7/layout/RepeatingBendingProcessNew"/>
    <dgm:cxn modelId="{C6ED0E6F-5591-419B-8E3F-BD9885E03363}" srcId="{B9946727-D484-4DB3-A1D0-D2304B5234D7}" destId="{BA7F3DE7-C0A7-4F0F-847B-32FC212F03FD}" srcOrd="3" destOrd="0" parTransId="{DABC2F31-20A1-40B1-B52B-AA4E99A8D360}" sibTransId="{4CD8F00B-6D0A-42D0-8CAE-6CF64E9B8B42}"/>
    <dgm:cxn modelId="{9292556F-B81A-4BF0-BF44-AB252FB03CEB}" type="presOf" srcId="{DDBDF89B-4EAB-4610-ADA4-74733A3746AB}" destId="{EA5F17E9-E630-4DA2-890E-F74CBF87442B}" srcOrd="1" destOrd="0" presId="urn:microsoft.com/office/officeart/2016/7/layout/RepeatingBendingProcessNew"/>
    <dgm:cxn modelId="{07F99870-42FF-4D7F-93FC-68AF74EE8617}" srcId="{B9946727-D484-4DB3-A1D0-D2304B5234D7}" destId="{C3B1D785-1AAC-42A7-85D0-38230B2EE7A7}" srcOrd="5" destOrd="0" parTransId="{8B0965BD-4C36-447E-A49D-EC604C12B4C8}" sibTransId="{DDBDF89B-4EAB-4610-ADA4-74733A3746AB}"/>
    <dgm:cxn modelId="{4012D47F-1ADA-4149-ABFE-624E1A489AB5}" srcId="{B9946727-D484-4DB3-A1D0-D2304B5234D7}" destId="{3FAABA97-0D64-4D37-9D27-F1C193D41AEA}" srcOrd="6" destOrd="0" parTransId="{0B725FF9-346A-488E-B01F-AC7E7A475C98}" sibTransId="{EBB7E8CC-F8A3-448E-89D3-5B51E5DF87E9}"/>
    <dgm:cxn modelId="{6CF6AF82-3F43-4351-8BEE-E809F414B819}" type="presOf" srcId="{0F4B647E-0DAD-4434-848A-5928C48FC670}" destId="{BF4928C6-232F-4154-BACA-C0CF26136295}" srcOrd="0" destOrd="0" presId="urn:microsoft.com/office/officeart/2016/7/layout/RepeatingBendingProcessNew"/>
    <dgm:cxn modelId="{C42B2883-14EB-4548-91A4-90E875D04607}" type="presOf" srcId="{EBB7E8CC-F8A3-448E-89D3-5B51E5DF87E9}" destId="{B2B1B323-49B6-4CE8-9A92-DE12013B0692}" srcOrd="0" destOrd="0" presId="urn:microsoft.com/office/officeart/2016/7/layout/RepeatingBendingProcessNew"/>
    <dgm:cxn modelId="{E3DE3D85-9A7B-4BA9-8ACD-BF3914F436F6}" type="presOf" srcId="{44FDB513-D264-44AB-936E-856A67396561}" destId="{D5070654-5A03-4B1A-8E3E-23A14F18B36E}" srcOrd="0" destOrd="0" presId="urn:microsoft.com/office/officeart/2016/7/layout/RepeatingBendingProcessNew"/>
    <dgm:cxn modelId="{D6D6C28F-D845-4D36-9BDF-2FBBE8C44526}" type="presOf" srcId="{1B35AADC-4597-4339-98BE-4135A42907F4}" destId="{20B8FF82-8D79-41E7-A756-72C788B577FF}" srcOrd="0" destOrd="0" presId="urn:microsoft.com/office/officeart/2016/7/layout/RepeatingBendingProcessNew"/>
    <dgm:cxn modelId="{D99DA994-88C8-4915-A410-E8B48E72B743}" type="presOf" srcId="{3FAABA97-0D64-4D37-9D27-F1C193D41AEA}" destId="{82C3C6B9-C796-46BE-9994-4BEDDEABBE61}" srcOrd="0" destOrd="0" presId="urn:microsoft.com/office/officeart/2016/7/layout/RepeatingBendingProcessNew"/>
    <dgm:cxn modelId="{4AF713A3-E35C-40A8-9203-ACCE49CB73B7}" srcId="{B9946727-D484-4DB3-A1D0-D2304B5234D7}" destId="{54CDF244-0F7D-4C54-84A5-2CF2B9333A7E}" srcOrd="4" destOrd="0" parTransId="{49F1658E-BF73-4AE1-B04F-04224789F51B}" sibTransId="{1B35AADC-4597-4339-98BE-4135A42907F4}"/>
    <dgm:cxn modelId="{D27590A3-5AD7-4EE6-9DD8-324163B74F35}" srcId="{B9946727-D484-4DB3-A1D0-D2304B5234D7}" destId="{0F4B647E-0DAD-4434-848A-5928C48FC670}" srcOrd="7" destOrd="0" parTransId="{A18F1A20-25D5-4D4A-B674-644D4CE561CA}" sibTransId="{BD817FE8-9849-412D-A841-F98124F02D87}"/>
    <dgm:cxn modelId="{740246B7-3FA1-4D07-B996-7F77B1B4B31C}" type="presOf" srcId="{E207FF54-AB92-4D9E-B0FF-726BF115F678}" destId="{F4C6B195-B54F-4FBD-85E9-9771F87D07B5}" srcOrd="1" destOrd="0" presId="urn:microsoft.com/office/officeart/2016/7/layout/RepeatingBendingProcessNew"/>
    <dgm:cxn modelId="{DC05F9C0-8CE1-4502-BC0F-62E95DF5955E}" type="presOf" srcId="{BD817FE8-9849-412D-A841-F98124F02D87}" destId="{098C665A-B475-45E0-A986-5CAF765F8330}" srcOrd="1" destOrd="0" presId="urn:microsoft.com/office/officeart/2016/7/layout/RepeatingBendingProcessNew"/>
    <dgm:cxn modelId="{C67544C8-0608-4D5F-94B1-340DEC5C1EA7}" type="presOf" srcId="{54CDF244-0F7D-4C54-84A5-2CF2B9333A7E}" destId="{A0E0B65F-93A1-41D7-AF28-8C259959D586}" srcOrd="0" destOrd="0" presId="urn:microsoft.com/office/officeart/2016/7/layout/RepeatingBendingProcessNew"/>
    <dgm:cxn modelId="{326EE7C9-E318-4A82-AEEE-68B4CE97393E}" type="presOf" srcId="{B9946727-D484-4DB3-A1D0-D2304B5234D7}" destId="{77214987-4A1E-4911-AA29-633CF20CAB9D}" srcOrd="0" destOrd="0" presId="urn:microsoft.com/office/officeart/2016/7/layout/RepeatingBendingProcessNew"/>
    <dgm:cxn modelId="{F2BA40D1-D93C-4EB8-A64A-F8FA3EF74BB6}" type="presOf" srcId="{20E2CD31-FC04-4B32-9C91-4E775589CBBD}" destId="{428258DF-3898-45DC-B5ED-02546A914296}" srcOrd="0" destOrd="0" presId="urn:microsoft.com/office/officeart/2016/7/layout/RepeatingBendingProcessNew"/>
    <dgm:cxn modelId="{6A62D3D7-3C35-40E1-B4DF-DC4C691E1F99}" srcId="{B9946727-D484-4DB3-A1D0-D2304B5234D7}" destId="{083DF88B-A3C2-4116-A642-C885A6C141C6}" srcOrd="8" destOrd="0" parTransId="{9AEE21B1-0C53-4CE7-BC2C-69E16B550174}" sibTransId="{F4C9325D-A563-4023-B66C-2A8D5CE82573}"/>
    <dgm:cxn modelId="{6BE4ABDB-FED1-4E57-B6FB-9E0FE40BC000}" type="presOf" srcId="{EBB7E8CC-F8A3-448E-89D3-5B51E5DF87E9}" destId="{C8D26F18-B17E-44C5-B321-5FD31D4222C1}" srcOrd="1" destOrd="0" presId="urn:microsoft.com/office/officeart/2016/7/layout/RepeatingBendingProcessNew"/>
    <dgm:cxn modelId="{82912DEF-ADEF-4A70-9C1F-29D6D4C6506D}" type="presOf" srcId="{C3B1D785-1AAC-42A7-85D0-38230B2EE7A7}" destId="{1B77DD38-0841-465B-876A-4A1B2B0D9D07}" srcOrd="0" destOrd="0" presId="urn:microsoft.com/office/officeart/2016/7/layout/RepeatingBendingProcessNew"/>
    <dgm:cxn modelId="{351F10F9-C688-43D9-A6DA-89D15BBBDA19}" type="presOf" srcId="{BD817FE8-9849-412D-A841-F98124F02D87}" destId="{3A198637-6570-40E6-A245-112154B39E46}" srcOrd="0" destOrd="0" presId="urn:microsoft.com/office/officeart/2016/7/layout/RepeatingBendingProcessNew"/>
    <dgm:cxn modelId="{6A8D45FC-1B40-4ED3-992B-BD743AE92390}" srcId="{B9946727-D484-4DB3-A1D0-D2304B5234D7}" destId="{C4FEE839-8173-4A1C-AFE1-680D2B506BDC}" srcOrd="1" destOrd="0" parTransId="{7AE6E314-1D3D-4569-8C4C-55B48FCC7439}" sibTransId="{E207FF54-AB92-4D9E-B0FF-726BF115F678}"/>
    <dgm:cxn modelId="{82DFE5FC-31FF-4499-8CF2-08292D93540B}" type="presOf" srcId="{C4FEE839-8173-4A1C-AFE1-680D2B506BDC}" destId="{A029AFB0-597A-406E-AD50-9D4A78D7533E}" srcOrd="0" destOrd="0" presId="urn:microsoft.com/office/officeart/2016/7/layout/RepeatingBendingProcessNew"/>
    <dgm:cxn modelId="{CD1A581F-9664-40C9-B3D1-73E5020D616B}" type="presParOf" srcId="{77214987-4A1E-4911-AA29-633CF20CAB9D}" destId="{428258DF-3898-45DC-B5ED-02546A914296}" srcOrd="0" destOrd="0" presId="urn:microsoft.com/office/officeart/2016/7/layout/RepeatingBendingProcessNew"/>
    <dgm:cxn modelId="{F53BB706-31C2-4014-935C-A7CD8CB01914}" type="presParOf" srcId="{77214987-4A1E-4911-AA29-633CF20CAB9D}" destId="{40C78F17-6CC3-4CDC-A20E-EAFE6197150D}" srcOrd="1" destOrd="0" presId="urn:microsoft.com/office/officeart/2016/7/layout/RepeatingBendingProcessNew"/>
    <dgm:cxn modelId="{BB881581-F4FB-4924-8D63-FE8D8D711798}" type="presParOf" srcId="{40C78F17-6CC3-4CDC-A20E-EAFE6197150D}" destId="{B07EEABE-02D7-4904-B746-02F595E8CC7A}" srcOrd="0" destOrd="0" presId="urn:microsoft.com/office/officeart/2016/7/layout/RepeatingBendingProcessNew"/>
    <dgm:cxn modelId="{48256476-8914-4CB2-87AC-B924E8976FBC}" type="presParOf" srcId="{77214987-4A1E-4911-AA29-633CF20CAB9D}" destId="{A029AFB0-597A-406E-AD50-9D4A78D7533E}" srcOrd="2" destOrd="0" presId="urn:microsoft.com/office/officeart/2016/7/layout/RepeatingBendingProcessNew"/>
    <dgm:cxn modelId="{8C73901F-AC26-41C9-AEF7-5FD634AE392B}" type="presParOf" srcId="{77214987-4A1E-4911-AA29-633CF20CAB9D}" destId="{B9FDABE3-A073-439A-A582-2B4B071E1C77}" srcOrd="3" destOrd="0" presId="urn:microsoft.com/office/officeart/2016/7/layout/RepeatingBendingProcessNew"/>
    <dgm:cxn modelId="{C1BE9991-2F01-4703-B203-674701427290}" type="presParOf" srcId="{B9FDABE3-A073-439A-A582-2B4B071E1C77}" destId="{F4C6B195-B54F-4FBD-85E9-9771F87D07B5}" srcOrd="0" destOrd="0" presId="urn:microsoft.com/office/officeart/2016/7/layout/RepeatingBendingProcessNew"/>
    <dgm:cxn modelId="{15DA874A-C1FA-4735-BF0E-2A1995022712}" type="presParOf" srcId="{77214987-4A1E-4911-AA29-633CF20CAB9D}" destId="{909ED98C-65C5-4B80-9902-D4FD11D566B7}" srcOrd="4" destOrd="0" presId="urn:microsoft.com/office/officeart/2016/7/layout/RepeatingBendingProcessNew"/>
    <dgm:cxn modelId="{C6140644-80F8-4FA5-9A4C-CDCEA513E5CE}" type="presParOf" srcId="{77214987-4A1E-4911-AA29-633CF20CAB9D}" destId="{D5070654-5A03-4B1A-8E3E-23A14F18B36E}" srcOrd="5" destOrd="0" presId="urn:microsoft.com/office/officeart/2016/7/layout/RepeatingBendingProcessNew"/>
    <dgm:cxn modelId="{05233850-66E5-4D1A-87E7-2F5BA82A5756}" type="presParOf" srcId="{D5070654-5A03-4B1A-8E3E-23A14F18B36E}" destId="{1E15F194-67BC-4BBE-9DF9-9F6D303165C9}" srcOrd="0" destOrd="0" presId="urn:microsoft.com/office/officeart/2016/7/layout/RepeatingBendingProcessNew"/>
    <dgm:cxn modelId="{595C1652-D7C2-4C38-BD02-056ED4C62789}" type="presParOf" srcId="{77214987-4A1E-4911-AA29-633CF20CAB9D}" destId="{0C167F32-356B-4D3B-83E9-1B49FAE920FF}" srcOrd="6" destOrd="0" presId="urn:microsoft.com/office/officeart/2016/7/layout/RepeatingBendingProcessNew"/>
    <dgm:cxn modelId="{E30B63BA-8E01-4F56-98C1-9088236D249D}" type="presParOf" srcId="{77214987-4A1E-4911-AA29-633CF20CAB9D}" destId="{1261D523-E29D-4B7D-9A69-86075181CAA3}" srcOrd="7" destOrd="0" presId="urn:microsoft.com/office/officeart/2016/7/layout/RepeatingBendingProcessNew"/>
    <dgm:cxn modelId="{F1298501-0EB7-42D7-A624-9AA73683864A}" type="presParOf" srcId="{1261D523-E29D-4B7D-9A69-86075181CAA3}" destId="{16B20FA1-A635-4B89-A5AF-C8AF52852C81}" srcOrd="0" destOrd="0" presId="urn:microsoft.com/office/officeart/2016/7/layout/RepeatingBendingProcessNew"/>
    <dgm:cxn modelId="{0C50CD99-526A-4D60-BDB7-C408429F5F52}" type="presParOf" srcId="{77214987-4A1E-4911-AA29-633CF20CAB9D}" destId="{A0E0B65F-93A1-41D7-AF28-8C259959D586}" srcOrd="8" destOrd="0" presId="urn:microsoft.com/office/officeart/2016/7/layout/RepeatingBendingProcessNew"/>
    <dgm:cxn modelId="{71AD2F05-ECB7-4E9C-B25A-522D97A5F304}" type="presParOf" srcId="{77214987-4A1E-4911-AA29-633CF20CAB9D}" destId="{20B8FF82-8D79-41E7-A756-72C788B577FF}" srcOrd="9" destOrd="0" presId="urn:microsoft.com/office/officeart/2016/7/layout/RepeatingBendingProcessNew"/>
    <dgm:cxn modelId="{824B3C8C-880C-4EE2-AE00-D05AC94415BA}" type="presParOf" srcId="{20B8FF82-8D79-41E7-A756-72C788B577FF}" destId="{DAFB4DF5-D7C3-405D-B5AA-DD5CB14139A7}" srcOrd="0" destOrd="0" presId="urn:microsoft.com/office/officeart/2016/7/layout/RepeatingBendingProcessNew"/>
    <dgm:cxn modelId="{CBD73CF5-075F-417E-843B-73BBD568962B}" type="presParOf" srcId="{77214987-4A1E-4911-AA29-633CF20CAB9D}" destId="{1B77DD38-0841-465B-876A-4A1B2B0D9D07}" srcOrd="10" destOrd="0" presId="urn:microsoft.com/office/officeart/2016/7/layout/RepeatingBendingProcessNew"/>
    <dgm:cxn modelId="{5A7D5BDE-8CE5-4196-A32F-6A15F0FB33C8}" type="presParOf" srcId="{77214987-4A1E-4911-AA29-633CF20CAB9D}" destId="{F116F5CB-D5D6-4F6F-B730-98C2AA2B47B1}" srcOrd="11" destOrd="0" presId="urn:microsoft.com/office/officeart/2016/7/layout/RepeatingBendingProcessNew"/>
    <dgm:cxn modelId="{B026E592-AEA1-48BB-8020-1497B5C21804}" type="presParOf" srcId="{F116F5CB-D5D6-4F6F-B730-98C2AA2B47B1}" destId="{EA5F17E9-E630-4DA2-890E-F74CBF87442B}" srcOrd="0" destOrd="0" presId="urn:microsoft.com/office/officeart/2016/7/layout/RepeatingBendingProcessNew"/>
    <dgm:cxn modelId="{E2E2CD4C-4E35-44B2-BE96-936D42270EA4}" type="presParOf" srcId="{77214987-4A1E-4911-AA29-633CF20CAB9D}" destId="{82C3C6B9-C796-46BE-9994-4BEDDEABBE61}" srcOrd="12" destOrd="0" presId="urn:microsoft.com/office/officeart/2016/7/layout/RepeatingBendingProcessNew"/>
    <dgm:cxn modelId="{B18D2CAA-090B-41EA-9740-EC2F14300FCC}" type="presParOf" srcId="{77214987-4A1E-4911-AA29-633CF20CAB9D}" destId="{B2B1B323-49B6-4CE8-9A92-DE12013B0692}" srcOrd="13" destOrd="0" presId="urn:microsoft.com/office/officeart/2016/7/layout/RepeatingBendingProcessNew"/>
    <dgm:cxn modelId="{9D33E5F2-32C1-47FF-98C1-F275B5AFA6E6}" type="presParOf" srcId="{B2B1B323-49B6-4CE8-9A92-DE12013B0692}" destId="{C8D26F18-B17E-44C5-B321-5FD31D4222C1}" srcOrd="0" destOrd="0" presId="urn:microsoft.com/office/officeart/2016/7/layout/RepeatingBendingProcessNew"/>
    <dgm:cxn modelId="{47F02FE3-299C-4A1D-ABDA-02419A3AD4AD}" type="presParOf" srcId="{77214987-4A1E-4911-AA29-633CF20CAB9D}" destId="{BF4928C6-232F-4154-BACA-C0CF26136295}" srcOrd="14" destOrd="0" presId="urn:microsoft.com/office/officeart/2016/7/layout/RepeatingBendingProcessNew"/>
    <dgm:cxn modelId="{E08D952A-1830-4E32-AB25-C3A2AC4E8F93}" type="presParOf" srcId="{77214987-4A1E-4911-AA29-633CF20CAB9D}" destId="{3A198637-6570-40E6-A245-112154B39E46}" srcOrd="15" destOrd="0" presId="urn:microsoft.com/office/officeart/2016/7/layout/RepeatingBendingProcessNew"/>
    <dgm:cxn modelId="{8EB74894-A51E-42DE-8297-77CF017DD043}" type="presParOf" srcId="{3A198637-6570-40E6-A245-112154B39E46}" destId="{098C665A-B475-45E0-A986-5CAF765F8330}" srcOrd="0" destOrd="0" presId="urn:microsoft.com/office/officeart/2016/7/layout/RepeatingBendingProcessNew"/>
    <dgm:cxn modelId="{B194D4AF-7C66-486F-8077-8E1FE11085EA}" type="presParOf" srcId="{77214987-4A1E-4911-AA29-633CF20CAB9D}" destId="{4FD1301F-F631-4571-BB0F-5CBE17DB4582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0F830E-A663-4F6E-98D9-C5EF93996CC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1B25A29-E7B1-4E8C-B6A7-1ABACDACD6CE}">
      <dgm:prSet phldrT="[Text]" phldr="0"/>
      <dgm:spPr/>
      <dgm:t>
        <a:bodyPr/>
        <a:lstStyle/>
        <a:p>
          <a:pPr rtl="0"/>
          <a:r>
            <a:rPr lang="en-GB" dirty="0">
              <a:latin typeface="Calibri Light" panose="020F0302020204030204"/>
            </a:rPr>
            <a:t>Diabetes </a:t>
          </a:r>
          <a:endParaRPr lang="en-GB" dirty="0"/>
        </a:p>
      </dgm:t>
    </dgm:pt>
    <dgm:pt modelId="{A4E5E28C-7E78-404F-925F-2A5FC2010F0D}" type="parTrans" cxnId="{0FC03028-8C56-468D-AE8E-4671CA26ED60}">
      <dgm:prSet/>
      <dgm:spPr/>
      <dgm:t>
        <a:bodyPr/>
        <a:lstStyle/>
        <a:p>
          <a:endParaRPr lang="en-GB"/>
        </a:p>
      </dgm:t>
    </dgm:pt>
    <dgm:pt modelId="{882C69AF-E888-4540-8117-E571FF22715A}" type="sibTrans" cxnId="{0FC03028-8C56-468D-AE8E-4671CA26ED60}">
      <dgm:prSet/>
      <dgm:spPr/>
      <dgm:t>
        <a:bodyPr/>
        <a:lstStyle/>
        <a:p>
          <a:endParaRPr lang="en-GB"/>
        </a:p>
      </dgm:t>
    </dgm:pt>
    <dgm:pt modelId="{3E48F15E-4A0A-4C41-9304-5D9784303631}">
      <dgm:prSet phldrT="[Text]" phldr="0"/>
      <dgm:spPr/>
      <dgm:t>
        <a:bodyPr/>
        <a:lstStyle/>
        <a:p>
          <a:pPr rtl="0"/>
          <a:r>
            <a:rPr lang="en-GB" dirty="0">
              <a:latin typeface="Calibri Light" panose="020F0302020204030204"/>
            </a:rPr>
            <a:t>Heart </a:t>
          </a:r>
          <a:endParaRPr lang="en-GB" dirty="0"/>
        </a:p>
      </dgm:t>
    </dgm:pt>
    <dgm:pt modelId="{4DDA1414-79B5-48D0-8BEA-CE20ED35DC09}" type="parTrans" cxnId="{B8F20414-6D4A-4849-8D5E-7423917576FB}">
      <dgm:prSet/>
      <dgm:spPr/>
      <dgm:t>
        <a:bodyPr/>
        <a:lstStyle/>
        <a:p>
          <a:endParaRPr lang="en-GB"/>
        </a:p>
      </dgm:t>
    </dgm:pt>
    <dgm:pt modelId="{B47D0196-6D7B-4EEC-8889-6919FAE65E17}" type="sibTrans" cxnId="{B8F20414-6D4A-4849-8D5E-7423917576FB}">
      <dgm:prSet/>
      <dgm:spPr/>
      <dgm:t>
        <a:bodyPr/>
        <a:lstStyle/>
        <a:p>
          <a:endParaRPr lang="en-GB"/>
        </a:p>
      </dgm:t>
    </dgm:pt>
    <dgm:pt modelId="{CB3FA27C-5864-40AF-BDBA-6880D5AC23BA}">
      <dgm:prSet phldrT="[Text]" phldr="0"/>
      <dgm:spPr/>
      <dgm:t>
        <a:bodyPr/>
        <a:lstStyle/>
        <a:p>
          <a:pPr rtl="0"/>
          <a:r>
            <a:rPr lang="en-GB" dirty="0">
              <a:latin typeface="Calibri Light" panose="020F0302020204030204"/>
            </a:rPr>
            <a:t>Kidney </a:t>
          </a:r>
          <a:endParaRPr lang="en-GB" dirty="0"/>
        </a:p>
      </dgm:t>
    </dgm:pt>
    <dgm:pt modelId="{1EB69555-2FEC-4121-85B5-9E690E0B7063}" type="parTrans" cxnId="{7C3FA985-40BF-487E-8879-03E63E58F096}">
      <dgm:prSet/>
      <dgm:spPr/>
      <dgm:t>
        <a:bodyPr/>
        <a:lstStyle/>
        <a:p>
          <a:endParaRPr lang="en-GB"/>
        </a:p>
      </dgm:t>
    </dgm:pt>
    <dgm:pt modelId="{46CFD060-A11F-40B0-A920-F68D721886A6}" type="sibTrans" cxnId="{7C3FA985-40BF-487E-8879-03E63E58F096}">
      <dgm:prSet/>
      <dgm:spPr/>
      <dgm:t>
        <a:bodyPr/>
        <a:lstStyle/>
        <a:p>
          <a:endParaRPr lang="en-GB"/>
        </a:p>
      </dgm:t>
    </dgm:pt>
    <dgm:pt modelId="{237E6CA3-A53A-4D0F-8287-40B4B6F6B424}" type="pres">
      <dgm:prSet presAssocID="{EC0F830E-A663-4F6E-98D9-C5EF93996CC3}" presName="cycle" presStyleCnt="0">
        <dgm:presLayoutVars>
          <dgm:dir/>
          <dgm:resizeHandles val="exact"/>
        </dgm:presLayoutVars>
      </dgm:prSet>
      <dgm:spPr/>
    </dgm:pt>
    <dgm:pt modelId="{818B7EEA-026A-481E-94B5-DC9F6E4FDB60}" type="pres">
      <dgm:prSet presAssocID="{31B25A29-E7B1-4E8C-B6A7-1ABACDACD6CE}" presName="node" presStyleLbl="node1" presStyleIdx="0" presStyleCnt="3">
        <dgm:presLayoutVars>
          <dgm:bulletEnabled val="1"/>
        </dgm:presLayoutVars>
      </dgm:prSet>
      <dgm:spPr/>
    </dgm:pt>
    <dgm:pt modelId="{F4C123B5-BD37-43A6-8D86-0BEB6DAFB985}" type="pres">
      <dgm:prSet presAssocID="{882C69AF-E888-4540-8117-E571FF22715A}" presName="sibTrans" presStyleLbl="sibTrans2D1" presStyleIdx="0" presStyleCnt="3"/>
      <dgm:spPr/>
    </dgm:pt>
    <dgm:pt modelId="{7CADCA05-6725-4409-BE29-463FAE85F556}" type="pres">
      <dgm:prSet presAssocID="{882C69AF-E888-4540-8117-E571FF22715A}" presName="connectorText" presStyleLbl="sibTrans2D1" presStyleIdx="0" presStyleCnt="3"/>
      <dgm:spPr/>
    </dgm:pt>
    <dgm:pt modelId="{8677B399-9A93-41E1-8E35-C099BE1C1F82}" type="pres">
      <dgm:prSet presAssocID="{3E48F15E-4A0A-4C41-9304-5D9784303631}" presName="node" presStyleLbl="node1" presStyleIdx="1" presStyleCnt="3">
        <dgm:presLayoutVars>
          <dgm:bulletEnabled val="1"/>
        </dgm:presLayoutVars>
      </dgm:prSet>
      <dgm:spPr/>
    </dgm:pt>
    <dgm:pt modelId="{B20E87F2-D81C-4210-A144-3DB383C19FCA}" type="pres">
      <dgm:prSet presAssocID="{B47D0196-6D7B-4EEC-8889-6919FAE65E17}" presName="sibTrans" presStyleLbl="sibTrans2D1" presStyleIdx="1" presStyleCnt="3"/>
      <dgm:spPr/>
    </dgm:pt>
    <dgm:pt modelId="{81926830-99B1-49D0-A6CA-8C258621DEF9}" type="pres">
      <dgm:prSet presAssocID="{B47D0196-6D7B-4EEC-8889-6919FAE65E17}" presName="connectorText" presStyleLbl="sibTrans2D1" presStyleIdx="1" presStyleCnt="3"/>
      <dgm:spPr/>
    </dgm:pt>
    <dgm:pt modelId="{261C9A15-12E3-414C-9461-C52EC5F53840}" type="pres">
      <dgm:prSet presAssocID="{CB3FA27C-5864-40AF-BDBA-6880D5AC23BA}" presName="node" presStyleLbl="node1" presStyleIdx="2" presStyleCnt="3">
        <dgm:presLayoutVars>
          <dgm:bulletEnabled val="1"/>
        </dgm:presLayoutVars>
      </dgm:prSet>
      <dgm:spPr/>
    </dgm:pt>
    <dgm:pt modelId="{1EC0E9BA-2BE7-4288-BD39-35378032E097}" type="pres">
      <dgm:prSet presAssocID="{46CFD060-A11F-40B0-A920-F68D721886A6}" presName="sibTrans" presStyleLbl="sibTrans2D1" presStyleIdx="2" presStyleCnt="3"/>
      <dgm:spPr/>
    </dgm:pt>
    <dgm:pt modelId="{7C0324E7-F60C-4568-A81A-50BFE6644A99}" type="pres">
      <dgm:prSet presAssocID="{46CFD060-A11F-40B0-A920-F68D721886A6}" presName="connectorText" presStyleLbl="sibTrans2D1" presStyleIdx="2" presStyleCnt="3"/>
      <dgm:spPr/>
    </dgm:pt>
  </dgm:ptLst>
  <dgm:cxnLst>
    <dgm:cxn modelId="{E9516B0E-E34E-488A-B1B8-C0D9F3F965BD}" type="presOf" srcId="{882C69AF-E888-4540-8117-E571FF22715A}" destId="{7CADCA05-6725-4409-BE29-463FAE85F556}" srcOrd="1" destOrd="0" presId="urn:microsoft.com/office/officeart/2005/8/layout/cycle2"/>
    <dgm:cxn modelId="{B8F20414-6D4A-4849-8D5E-7423917576FB}" srcId="{EC0F830E-A663-4F6E-98D9-C5EF93996CC3}" destId="{3E48F15E-4A0A-4C41-9304-5D9784303631}" srcOrd="1" destOrd="0" parTransId="{4DDA1414-79B5-48D0-8BEA-CE20ED35DC09}" sibTransId="{B47D0196-6D7B-4EEC-8889-6919FAE65E17}"/>
    <dgm:cxn modelId="{6BA45118-0B67-4FE6-82AF-FB121DB2EA91}" type="presOf" srcId="{B47D0196-6D7B-4EEC-8889-6919FAE65E17}" destId="{B20E87F2-D81C-4210-A144-3DB383C19FCA}" srcOrd="0" destOrd="0" presId="urn:microsoft.com/office/officeart/2005/8/layout/cycle2"/>
    <dgm:cxn modelId="{6948A519-5FD3-4584-BB9A-C13609E79FD1}" type="presOf" srcId="{882C69AF-E888-4540-8117-E571FF22715A}" destId="{F4C123B5-BD37-43A6-8D86-0BEB6DAFB985}" srcOrd="0" destOrd="0" presId="urn:microsoft.com/office/officeart/2005/8/layout/cycle2"/>
    <dgm:cxn modelId="{0FC03028-8C56-468D-AE8E-4671CA26ED60}" srcId="{EC0F830E-A663-4F6E-98D9-C5EF93996CC3}" destId="{31B25A29-E7B1-4E8C-B6A7-1ABACDACD6CE}" srcOrd="0" destOrd="0" parTransId="{A4E5E28C-7E78-404F-925F-2A5FC2010F0D}" sibTransId="{882C69AF-E888-4540-8117-E571FF22715A}"/>
    <dgm:cxn modelId="{9FB7664C-42DE-4155-83B5-6579CC584E94}" type="presOf" srcId="{46CFD060-A11F-40B0-A920-F68D721886A6}" destId="{7C0324E7-F60C-4568-A81A-50BFE6644A99}" srcOrd="1" destOrd="0" presId="urn:microsoft.com/office/officeart/2005/8/layout/cycle2"/>
    <dgm:cxn modelId="{A970D153-8C57-41F0-B43A-3CD9DB33E765}" type="presOf" srcId="{CB3FA27C-5864-40AF-BDBA-6880D5AC23BA}" destId="{261C9A15-12E3-414C-9461-C52EC5F53840}" srcOrd="0" destOrd="0" presId="urn:microsoft.com/office/officeart/2005/8/layout/cycle2"/>
    <dgm:cxn modelId="{7C3FA985-40BF-487E-8879-03E63E58F096}" srcId="{EC0F830E-A663-4F6E-98D9-C5EF93996CC3}" destId="{CB3FA27C-5864-40AF-BDBA-6880D5AC23BA}" srcOrd="2" destOrd="0" parTransId="{1EB69555-2FEC-4121-85B5-9E690E0B7063}" sibTransId="{46CFD060-A11F-40B0-A920-F68D721886A6}"/>
    <dgm:cxn modelId="{5354FCA0-A098-4474-98E1-AFB89888B9FF}" type="presOf" srcId="{3E48F15E-4A0A-4C41-9304-5D9784303631}" destId="{8677B399-9A93-41E1-8E35-C099BE1C1F82}" srcOrd="0" destOrd="0" presId="urn:microsoft.com/office/officeart/2005/8/layout/cycle2"/>
    <dgm:cxn modelId="{D429A8AB-A5FD-456D-B48C-952E0D82BADD}" type="presOf" srcId="{EC0F830E-A663-4F6E-98D9-C5EF93996CC3}" destId="{237E6CA3-A53A-4D0F-8287-40B4B6F6B424}" srcOrd="0" destOrd="0" presId="urn:microsoft.com/office/officeart/2005/8/layout/cycle2"/>
    <dgm:cxn modelId="{B01E26B8-65DA-4D34-BFB9-5F156D19002C}" type="presOf" srcId="{31B25A29-E7B1-4E8C-B6A7-1ABACDACD6CE}" destId="{818B7EEA-026A-481E-94B5-DC9F6E4FDB60}" srcOrd="0" destOrd="0" presId="urn:microsoft.com/office/officeart/2005/8/layout/cycle2"/>
    <dgm:cxn modelId="{CB01E3ED-120E-49F1-8CDD-801D9E0A1BB3}" type="presOf" srcId="{B47D0196-6D7B-4EEC-8889-6919FAE65E17}" destId="{81926830-99B1-49D0-A6CA-8C258621DEF9}" srcOrd="1" destOrd="0" presId="urn:microsoft.com/office/officeart/2005/8/layout/cycle2"/>
    <dgm:cxn modelId="{B097F1F2-50DA-4870-8134-2226933A0102}" type="presOf" srcId="{46CFD060-A11F-40B0-A920-F68D721886A6}" destId="{1EC0E9BA-2BE7-4288-BD39-35378032E097}" srcOrd="0" destOrd="0" presId="urn:microsoft.com/office/officeart/2005/8/layout/cycle2"/>
    <dgm:cxn modelId="{5EE84A17-5060-4914-BDDD-17CBF2B143FB}" type="presParOf" srcId="{237E6CA3-A53A-4D0F-8287-40B4B6F6B424}" destId="{818B7EEA-026A-481E-94B5-DC9F6E4FDB60}" srcOrd="0" destOrd="0" presId="urn:microsoft.com/office/officeart/2005/8/layout/cycle2"/>
    <dgm:cxn modelId="{8DF9F1CE-67E4-4F43-BFDC-68D2DE399DE2}" type="presParOf" srcId="{237E6CA3-A53A-4D0F-8287-40B4B6F6B424}" destId="{F4C123B5-BD37-43A6-8D86-0BEB6DAFB985}" srcOrd="1" destOrd="0" presId="urn:microsoft.com/office/officeart/2005/8/layout/cycle2"/>
    <dgm:cxn modelId="{36287249-FC24-4BAD-A1FE-1DF6258FBE0C}" type="presParOf" srcId="{F4C123B5-BD37-43A6-8D86-0BEB6DAFB985}" destId="{7CADCA05-6725-4409-BE29-463FAE85F556}" srcOrd="0" destOrd="0" presId="urn:microsoft.com/office/officeart/2005/8/layout/cycle2"/>
    <dgm:cxn modelId="{C5D711D8-B5AB-4395-AC87-F83B9FC7E055}" type="presParOf" srcId="{237E6CA3-A53A-4D0F-8287-40B4B6F6B424}" destId="{8677B399-9A93-41E1-8E35-C099BE1C1F82}" srcOrd="2" destOrd="0" presId="urn:microsoft.com/office/officeart/2005/8/layout/cycle2"/>
    <dgm:cxn modelId="{4FF04CF6-7823-48FA-83E4-8D4041C3144D}" type="presParOf" srcId="{237E6CA3-A53A-4D0F-8287-40B4B6F6B424}" destId="{B20E87F2-D81C-4210-A144-3DB383C19FCA}" srcOrd="3" destOrd="0" presId="urn:microsoft.com/office/officeart/2005/8/layout/cycle2"/>
    <dgm:cxn modelId="{3BC9DA42-19C3-4FC3-ACD3-5587FB19D7FB}" type="presParOf" srcId="{B20E87F2-D81C-4210-A144-3DB383C19FCA}" destId="{81926830-99B1-49D0-A6CA-8C258621DEF9}" srcOrd="0" destOrd="0" presId="urn:microsoft.com/office/officeart/2005/8/layout/cycle2"/>
    <dgm:cxn modelId="{74B429FE-748E-4EC4-8B1D-2B204C5FD9F2}" type="presParOf" srcId="{237E6CA3-A53A-4D0F-8287-40B4B6F6B424}" destId="{261C9A15-12E3-414C-9461-C52EC5F53840}" srcOrd="4" destOrd="0" presId="urn:microsoft.com/office/officeart/2005/8/layout/cycle2"/>
    <dgm:cxn modelId="{BAB709E5-DD0A-4A67-876D-1A4C8CE22AC9}" type="presParOf" srcId="{237E6CA3-A53A-4D0F-8287-40B4B6F6B424}" destId="{1EC0E9BA-2BE7-4288-BD39-35378032E097}" srcOrd="5" destOrd="0" presId="urn:microsoft.com/office/officeart/2005/8/layout/cycle2"/>
    <dgm:cxn modelId="{B238206A-45A1-4123-9018-E9C349536741}" type="presParOf" srcId="{1EC0E9BA-2BE7-4288-BD39-35378032E097}" destId="{7C0324E7-F60C-4568-A81A-50BFE6644A9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3F2EF9-05DF-44B7-A4C5-FB616F784B53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96F28D8-37A4-4E07-B70F-FA33A6F6B5D1}">
      <dgm:prSet custT="1"/>
      <dgm:spPr/>
      <dgm:t>
        <a:bodyPr/>
        <a:lstStyle/>
        <a:p>
          <a:r>
            <a:rPr lang="en-GB" sz="1600" dirty="0"/>
            <a:t>Once weekly dosing</a:t>
          </a:r>
          <a:r>
            <a:rPr lang="en-GB" sz="1600" dirty="0">
              <a:latin typeface="Calibri Light" panose="020F0302020204030204"/>
            </a:rPr>
            <a:t> </a:t>
          </a:r>
          <a:endParaRPr lang="en-US" sz="1600" dirty="0"/>
        </a:p>
      </dgm:t>
    </dgm:pt>
    <dgm:pt modelId="{74D97A6A-DF37-42A3-B43A-5EC4BBCA05AE}" type="parTrans" cxnId="{AF867CD3-3C9F-42C6-A814-93AD9CEFE2BA}">
      <dgm:prSet/>
      <dgm:spPr/>
      <dgm:t>
        <a:bodyPr/>
        <a:lstStyle/>
        <a:p>
          <a:endParaRPr lang="en-US"/>
        </a:p>
      </dgm:t>
    </dgm:pt>
    <dgm:pt modelId="{44EA7D77-2372-4B23-ACA2-93B649E7A060}" type="sibTrans" cxnId="{AF867CD3-3C9F-42C6-A814-93AD9CEFE2BA}">
      <dgm:prSet/>
      <dgm:spPr/>
      <dgm:t>
        <a:bodyPr/>
        <a:lstStyle/>
        <a:p>
          <a:endParaRPr lang="en-US"/>
        </a:p>
      </dgm:t>
    </dgm:pt>
    <dgm:pt modelId="{20B8B076-820D-4248-B089-CDA68F0F0735}">
      <dgm:prSet custT="1"/>
      <dgm:spPr/>
      <dgm:t>
        <a:bodyPr/>
        <a:lstStyle/>
        <a:p>
          <a:r>
            <a:rPr lang="en-GB" sz="1600" dirty="0"/>
            <a:t>Available in three doses (5 mg, 10 mg and 15 mg)</a:t>
          </a:r>
          <a:endParaRPr lang="en-US" sz="1600" dirty="0"/>
        </a:p>
      </dgm:t>
    </dgm:pt>
    <dgm:pt modelId="{9DDC65B7-A8F2-4445-BAD5-851B24C0ED5D}" type="parTrans" cxnId="{F494AC5B-0FDB-43C8-8521-6802756065DF}">
      <dgm:prSet/>
      <dgm:spPr/>
      <dgm:t>
        <a:bodyPr/>
        <a:lstStyle/>
        <a:p>
          <a:endParaRPr lang="en-US"/>
        </a:p>
      </dgm:t>
    </dgm:pt>
    <dgm:pt modelId="{BE003340-FDB8-4A71-8446-4BC606D2CCE3}" type="sibTrans" cxnId="{F494AC5B-0FDB-43C8-8521-6802756065DF}">
      <dgm:prSet/>
      <dgm:spPr/>
      <dgm:t>
        <a:bodyPr/>
        <a:lstStyle/>
        <a:p>
          <a:endParaRPr lang="en-US"/>
        </a:p>
      </dgm:t>
    </dgm:pt>
    <dgm:pt modelId="{BDAFB6A5-0D62-4DA1-BFC0-90DF89FD13CF}">
      <dgm:prSet custT="1"/>
      <dgm:spPr/>
      <dgm:t>
        <a:bodyPr/>
        <a:lstStyle/>
        <a:p>
          <a:r>
            <a:rPr lang="en-GB" sz="1600" dirty="0"/>
            <a:t>BMI&gt;</a:t>
          </a:r>
          <a:r>
            <a:rPr lang="en-GB" sz="1600" dirty="0">
              <a:latin typeface="Calibri Light" panose="020F0302020204030204"/>
            </a:rPr>
            <a:t>35</a:t>
          </a:r>
          <a:endParaRPr lang="en-US" sz="1600" dirty="0"/>
        </a:p>
      </dgm:t>
    </dgm:pt>
    <dgm:pt modelId="{6F19F446-EF2D-4CF5-B8D1-B3624A133704}" type="parTrans" cxnId="{A552E13E-6BA6-45E0-9640-2DB2CA503B2C}">
      <dgm:prSet/>
      <dgm:spPr/>
      <dgm:t>
        <a:bodyPr/>
        <a:lstStyle/>
        <a:p>
          <a:endParaRPr lang="en-US"/>
        </a:p>
      </dgm:t>
    </dgm:pt>
    <dgm:pt modelId="{23B22FD9-F415-48EB-B7A5-AFE3672A8F43}" type="sibTrans" cxnId="{A552E13E-6BA6-45E0-9640-2DB2CA503B2C}">
      <dgm:prSet/>
      <dgm:spPr/>
      <dgm:t>
        <a:bodyPr/>
        <a:lstStyle/>
        <a:p>
          <a:endParaRPr lang="en-US"/>
        </a:p>
      </dgm:t>
    </dgm:pt>
    <dgm:pt modelId="{B91B957E-E720-463D-AF3B-1768B1B9CFB2}">
      <dgm:prSet custT="1"/>
      <dgm:spPr/>
      <dgm:t>
        <a:bodyPr/>
        <a:lstStyle/>
        <a:p>
          <a:r>
            <a:rPr lang="en-GB" sz="1600" dirty="0"/>
            <a:t>Cost? </a:t>
          </a:r>
          <a:endParaRPr lang="en-US" sz="500" dirty="0"/>
        </a:p>
      </dgm:t>
    </dgm:pt>
    <dgm:pt modelId="{5D8468C9-7F70-4D16-B477-80B0011DEA5C}" type="parTrans" cxnId="{C9E1986E-2FEA-4A22-8B7A-C72EEA41EE58}">
      <dgm:prSet/>
      <dgm:spPr/>
      <dgm:t>
        <a:bodyPr/>
        <a:lstStyle/>
        <a:p>
          <a:endParaRPr lang="en-US"/>
        </a:p>
      </dgm:t>
    </dgm:pt>
    <dgm:pt modelId="{590249A7-CDA1-4A38-888F-DDAFF3BD3A5C}" type="sibTrans" cxnId="{C9E1986E-2FEA-4A22-8B7A-C72EEA41EE58}">
      <dgm:prSet/>
      <dgm:spPr/>
      <dgm:t>
        <a:bodyPr/>
        <a:lstStyle/>
        <a:p>
          <a:endParaRPr lang="en-US"/>
        </a:p>
      </dgm:t>
    </dgm:pt>
    <dgm:pt modelId="{A07D915E-CBBF-43F3-9F4F-282BB87B7AFB}">
      <dgm:prSet phldr="0"/>
      <dgm:spPr/>
      <dgm:t>
        <a:bodyPr/>
        <a:lstStyle/>
        <a:p>
          <a:pPr rtl="0"/>
          <a:r>
            <a:rPr lang="en-GB" dirty="0">
              <a:solidFill>
                <a:srgbClr val="000000"/>
              </a:solidFill>
              <a:latin typeface="Calibri"/>
              <a:ea typeface="Calibri"/>
              <a:cs typeface="Calibri"/>
            </a:rPr>
            <a:t>Available in vial and syringe</a:t>
          </a:r>
          <a:endParaRPr lang="en-GB" dirty="0">
            <a:latin typeface="Calibri Light" panose="020F0302020204030204"/>
          </a:endParaRPr>
        </a:p>
      </dgm:t>
    </dgm:pt>
    <dgm:pt modelId="{A85F0332-2925-411F-8B6B-6ED4F74DCDFA}" type="parTrans" cxnId="{47D46428-2126-465E-A709-4B479206FB22}">
      <dgm:prSet/>
      <dgm:spPr/>
    </dgm:pt>
    <dgm:pt modelId="{D435C4F7-2DCE-4D66-AC0E-93E7C25F6AA6}" type="sibTrans" cxnId="{47D46428-2126-465E-A709-4B479206FB22}">
      <dgm:prSet/>
      <dgm:spPr/>
    </dgm:pt>
    <dgm:pt modelId="{C5363DBB-CB1B-486A-83F5-30E45A232B43}">
      <dgm:prSet phldr="0"/>
      <dgm:spPr/>
      <dgm:t>
        <a:bodyPr/>
        <a:lstStyle/>
        <a:p>
          <a:r>
            <a:rPr lang="en-GB" dirty="0">
              <a:solidFill>
                <a:srgbClr val="444444"/>
              </a:solidFill>
              <a:latin typeface="Calibri"/>
              <a:ea typeface="Calibri"/>
              <a:cs typeface="Calibri"/>
            </a:rPr>
            <a:t>Awaiting SMC approval</a:t>
          </a:r>
          <a:endParaRPr lang="en-GB" dirty="0"/>
        </a:p>
      </dgm:t>
    </dgm:pt>
    <dgm:pt modelId="{973BC34D-C38D-4FA9-B5C7-86F94E5CF8E6}" type="parTrans" cxnId="{73EA22D3-0E51-4F44-8E97-13042EDFBE31}">
      <dgm:prSet/>
      <dgm:spPr/>
    </dgm:pt>
    <dgm:pt modelId="{6BC5AC56-FF2C-49B9-BDC2-00F915C1E2AF}" type="sibTrans" cxnId="{73EA22D3-0E51-4F44-8E97-13042EDFBE31}">
      <dgm:prSet/>
      <dgm:spPr/>
    </dgm:pt>
    <dgm:pt modelId="{AC1DBD13-5070-4999-8B2C-A9B3D04441B0}">
      <dgm:prSet phldr="0"/>
      <dgm:spPr/>
      <dgm:t>
        <a:bodyPr/>
        <a:lstStyle/>
        <a:p>
          <a:r>
            <a:rPr lang="en-GB" dirty="0">
              <a:solidFill>
                <a:srgbClr val="444444"/>
              </a:solidFill>
              <a:latin typeface="Calibri"/>
              <a:ea typeface="Calibri"/>
              <a:cs typeface="Calibri"/>
            </a:rPr>
            <a:t>Approval by NICE in September 2023</a:t>
          </a:r>
          <a:endParaRPr lang="en-US" dirty="0">
            <a:solidFill>
              <a:srgbClr val="444444"/>
            </a:solidFill>
            <a:latin typeface="Calibri"/>
            <a:ea typeface="Calibri"/>
            <a:cs typeface="Calibri"/>
          </a:endParaRPr>
        </a:p>
      </dgm:t>
    </dgm:pt>
    <dgm:pt modelId="{6D2B4B8F-E311-4C16-9250-945AD3658377}" type="parTrans" cxnId="{8182456B-4866-4CFB-BE7B-D8CFBB09B7A7}">
      <dgm:prSet/>
      <dgm:spPr/>
    </dgm:pt>
    <dgm:pt modelId="{5E57DC7C-AD3D-4DF8-B490-E8956E4FA057}" type="sibTrans" cxnId="{8182456B-4866-4CFB-BE7B-D8CFBB09B7A7}">
      <dgm:prSet/>
      <dgm:spPr/>
    </dgm:pt>
    <dgm:pt modelId="{D61B4BCC-F90B-48B4-A1CC-A1493F1376F5}" type="pres">
      <dgm:prSet presAssocID="{703F2EF9-05DF-44B7-A4C5-FB616F784B53}" presName="linear" presStyleCnt="0">
        <dgm:presLayoutVars>
          <dgm:dir/>
          <dgm:animLvl val="lvl"/>
          <dgm:resizeHandles val="exact"/>
        </dgm:presLayoutVars>
      </dgm:prSet>
      <dgm:spPr/>
    </dgm:pt>
    <dgm:pt modelId="{CE1EAFAB-27EC-4511-A978-7685653BB454}" type="pres">
      <dgm:prSet presAssocID="{A07D915E-CBBF-43F3-9F4F-282BB87B7AFB}" presName="parentLin" presStyleCnt="0"/>
      <dgm:spPr/>
    </dgm:pt>
    <dgm:pt modelId="{8B5A0969-8CA7-443C-9700-A58ED946B287}" type="pres">
      <dgm:prSet presAssocID="{A07D915E-CBBF-43F3-9F4F-282BB87B7AFB}" presName="parentLeftMargin" presStyleLbl="node1" presStyleIdx="0" presStyleCnt="7"/>
      <dgm:spPr/>
    </dgm:pt>
    <dgm:pt modelId="{9BAD88FF-31EA-4CBC-9FFF-0D7628C20450}" type="pres">
      <dgm:prSet presAssocID="{A07D915E-CBBF-43F3-9F4F-282BB87B7AF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2169B8-E4AA-4E76-BFA3-29F264EA4792}" type="pres">
      <dgm:prSet presAssocID="{A07D915E-CBBF-43F3-9F4F-282BB87B7AFB}" presName="negativeSpace" presStyleCnt="0"/>
      <dgm:spPr/>
    </dgm:pt>
    <dgm:pt modelId="{A4DF0017-F13C-4CB0-96FA-26581E7B2FD2}" type="pres">
      <dgm:prSet presAssocID="{A07D915E-CBBF-43F3-9F4F-282BB87B7AFB}" presName="childText" presStyleLbl="conFgAcc1" presStyleIdx="0" presStyleCnt="7">
        <dgm:presLayoutVars>
          <dgm:bulletEnabled val="1"/>
        </dgm:presLayoutVars>
      </dgm:prSet>
      <dgm:spPr/>
    </dgm:pt>
    <dgm:pt modelId="{2AAF62A9-471E-4924-8E7A-11CCD67192F6}" type="pres">
      <dgm:prSet presAssocID="{D435C4F7-2DCE-4D66-AC0E-93E7C25F6AA6}" presName="spaceBetweenRectangles" presStyleCnt="0"/>
      <dgm:spPr/>
    </dgm:pt>
    <dgm:pt modelId="{3C5D129E-5421-46C4-B561-D4D1734775C8}" type="pres">
      <dgm:prSet presAssocID="{AC1DBD13-5070-4999-8B2C-A9B3D04441B0}" presName="parentLin" presStyleCnt="0"/>
      <dgm:spPr/>
    </dgm:pt>
    <dgm:pt modelId="{C2D1A7D3-8283-4AE1-8143-496D6E5CA35F}" type="pres">
      <dgm:prSet presAssocID="{AC1DBD13-5070-4999-8B2C-A9B3D04441B0}" presName="parentLeftMargin" presStyleLbl="node1" presStyleIdx="0" presStyleCnt="7"/>
      <dgm:spPr/>
    </dgm:pt>
    <dgm:pt modelId="{1CFADB6F-369E-4CDF-892B-F731730D4578}" type="pres">
      <dgm:prSet presAssocID="{AC1DBD13-5070-4999-8B2C-A9B3D04441B0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A4FCE80-5329-46F0-B204-F469C8AAC943}" type="pres">
      <dgm:prSet presAssocID="{AC1DBD13-5070-4999-8B2C-A9B3D04441B0}" presName="negativeSpace" presStyleCnt="0"/>
      <dgm:spPr/>
    </dgm:pt>
    <dgm:pt modelId="{043FCF83-6D85-4A9D-A968-1D019F221FE4}" type="pres">
      <dgm:prSet presAssocID="{AC1DBD13-5070-4999-8B2C-A9B3D04441B0}" presName="childText" presStyleLbl="conFgAcc1" presStyleIdx="1" presStyleCnt="7">
        <dgm:presLayoutVars>
          <dgm:bulletEnabled val="1"/>
        </dgm:presLayoutVars>
      </dgm:prSet>
      <dgm:spPr/>
    </dgm:pt>
    <dgm:pt modelId="{A169991E-A642-4AA5-A0EF-ACC8485AEAEA}" type="pres">
      <dgm:prSet presAssocID="{5E57DC7C-AD3D-4DF8-B490-E8956E4FA057}" presName="spaceBetweenRectangles" presStyleCnt="0"/>
      <dgm:spPr/>
    </dgm:pt>
    <dgm:pt modelId="{3A1D7637-8F90-48A2-B365-04E382BB70A2}" type="pres">
      <dgm:prSet presAssocID="{C5363DBB-CB1B-486A-83F5-30E45A232B43}" presName="parentLin" presStyleCnt="0"/>
      <dgm:spPr/>
    </dgm:pt>
    <dgm:pt modelId="{45F6B5DD-BAB7-468F-9308-4D8EACD7973F}" type="pres">
      <dgm:prSet presAssocID="{C5363DBB-CB1B-486A-83F5-30E45A232B43}" presName="parentLeftMargin" presStyleLbl="node1" presStyleIdx="1" presStyleCnt="7"/>
      <dgm:spPr/>
    </dgm:pt>
    <dgm:pt modelId="{A91018FF-B75E-4C86-B17C-34F88270BC04}" type="pres">
      <dgm:prSet presAssocID="{C5363DBB-CB1B-486A-83F5-30E45A232B4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E47C482-256B-462D-8F7A-0D817F0DC317}" type="pres">
      <dgm:prSet presAssocID="{C5363DBB-CB1B-486A-83F5-30E45A232B43}" presName="negativeSpace" presStyleCnt="0"/>
      <dgm:spPr/>
    </dgm:pt>
    <dgm:pt modelId="{8B76515C-F199-4E6D-8982-1B0B72D5352C}" type="pres">
      <dgm:prSet presAssocID="{C5363DBB-CB1B-486A-83F5-30E45A232B43}" presName="childText" presStyleLbl="conFgAcc1" presStyleIdx="2" presStyleCnt="7">
        <dgm:presLayoutVars>
          <dgm:bulletEnabled val="1"/>
        </dgm:presLayoutVars>
      </dgm:prSet>
      <dgm:spPr/>
    </dgm:pt>
    <dgm:pt modelId="{FEFAE62F-40A9-46A9-9A6B-68392C4673BF}" type="pres">
      <dgm:prSet presAssocID="{6BC5AC56-FF2C-49B9-BDC2-00F915C1E2AF}" presName="spaceBetweenRectangles" presStyleCnt="0"/>
      <dgm:spPr/>
    </dgm:pt>
    <dgm:pt modelId="{4DE20776-D9BF-4954-807F-A602D5081C9F}" type="pres">
      <dgm:prSet presAssocID="{896F28D8-37A4-4E07-B70F-FA33A6F6B5D1}" presName="parentLin" presStyleCnt="0"/>
      <dgm:spPr/>
    </dgm:pt>
    <dgm:pt modelId="{D45D3CAD-47CF-4F14-B353-FCC1B16D9327}" type="pres">
      <dgm:prSet presAssocID="{896F28D8-37A4-4E07-B70F-FA33A6F6B5D1}" presName="parentLeftMargin" presStyleLbl="node1" presStyleIdx="2" presStyleCnt="7"/>
      <dgm:spPr/>
    </dgm:pt>
    <dgm:pt modelId="{51C1C366-64A1-4E94-B9AB-C34909AD5241}" type="pres">
      <dgm:prSet presAssocID="{896F28D8-37A4-4E07-B70F-FA33A6F6B5D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E322A96-A6C8-43CD-9BF4-4E37DD9C1927}" type="pres">
      <dgm:prSet presAssocID="{896F28D8-37A4-4E07-B70F-FA33A6F6B5D1}" presName="negativeSpace" presStyleCnt="0"/>
      <dgm:spPr/>
    </dgm:pt>
    <dgm:pt modelId="{EAF5197F-EFBE-4525-9C87-6A720246E8EC}" type="pres">
      <dgm:prSet presAssocID="{896F28D8-37A4-4E07-B70F-FA33A6F6B5D1}" presName="childText" presStyleLbl="conFgAcc1" presStyleIdx="3" presStyleCnt="7">
        <dgm:presLayoutVars>
          <dgm:bulletEnabled val="1"/>
        </dgm:presLayoutVars>
      </dgm:prSet>
      <dgm:spPr/>
    </dgm:pt>
    <dgm:pt modelId="{48C72614-EFC4-49C2-B342-E931D1FB5161}" type="pres">
      <dgm:prSet presAssocID="{44EA7D77-2372-4B23-ACA2-93B649E7A060}" presName="spaceBetweenRectangles" presStyleCnt="0"/>
      <dgm:spPr/>
    </dgm:pt>
    <dgm:pt modelId="{7C2FDACD-0244-4D3B-868B-1B94E2470E4B}" type="pres">
      <dgm:prSet presAssocID="{20B8B076-820D-4248-B089-CDA68F0F0735}" presName="parentLin" presStyleCnt="0"/>
      <dgm:spPr/>
    </dgm:pt>
    <dgm:pt modelId="{ED624362-7199-4D05-8D19-9C3A8A2319DC}" type="pres">
      <dgm:prSet presAssocID="{20B8B076-820D-4248-B089-CDA68F0F0735}" presName="parentLeftMargin" presStyleLbl="node1" presStyleIdx="3" presStyleCnt="7"/>
      <dgm:spPr/>
    </dgm:pt>
    <dgm:pt modelId="{270D46BE-11CC-4377-9256-6851645F5E04}" type="pres">
      <dgm:prSet presAssocID="{20B8B076-820D-4248-B089-CDA68F0F0735}" presName="parentText" presStyleLbl="node1" presStyleIdx="4" presStyleCnt="7" custScaleX="100234">
        <dgm:presLayoutVars>
          <dgm:chMax val="0"/>
          <dgm:bulletEnabled val="1"/>
        </dgm:presLayoutVars>
      </dgm:prSet>
      <dgm:spPr/>
    </dgm:pt>
    <dgm:pt modelId="{70B99A7B-13E0-441A-8E2D-B82486521DF8}" type="pres">
      <dgm:prSet presAssocID="{20B8B076-820D-4248-B089-CDA68F0F0735}" presName="negativeSpace" presStyleCnt="0"/>
      <dgm:spPr/>
    </dgm:pt>
    <dgm:pt modelId="{3E3CAE11-E3A9-4A51-A400-1DC0DA44F871}" type="pres">
      <dgm:prSet presAssocID="{20B8B076-820D-4248-B089-CDA68F0F0735}" presName="childText" presStyleLbl="conFgAcc1" presStyleIdx="4" presStyleCnt="7" custLinFactNeighborX="9651" custLinFactNeighborY="21696">
        <dgm:presLayoutVars>
          <dgm:bulletEnabled val="1"/>
        </dgm:presLayoutVars>
      </dgm:prSet>
      <dgm:spPr/>
    </dgm:pt>
    <dgm:pt modelId="{A5B30F66-DAD8-42FB-8C4A-5EBBADAE0569}" type="pres">
      <dgm:prSet presAssocID="{BE003340-FDB8-4A71-8446-4BC606D2CCE3}" presName="spaceBetweenRectangles" presStyleCnt="0"/>
      <dgm:spPr/>
    </dgm:pt>
    <dgm:pt modelId="{5E6569CE-0209-4C50-9D8B-3B349C76E2E3}" type="pres">
      <dgm:prSet presAssocID="{BDAFB6A5-0D62-4DA1-BFC0-90DF89FD13CF}" presName="parentLin" presStyleCnt="0"/>
      <dgm:spPr/>
    </dgm:pt>
    <dgm:pt modelId="{DFF80074-0968-428A-9252-62DE611F806F}" type="pres">
      <dgm:prSet presAssocID="{BDAFB6A5-0D62-4DA1-BFC0-90DF89FD13CF}" presName="parentLeftMargin" presStyleLbl="node1" presStyleIdx="4" presStyleCnt="7"/>
      <dgm:spPr/>
    </dgm:pt>
    <dgm:pt modelId="{DF200AD2-98A2-4E6A-B0F2-237763F416BA}" type="pres">
      <dgm:prSet presAssocID="{BDAFB6A5-0D62-4DA1-BFC0-90DF89FD13CF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FDF06641-8C98-4FA6-BCB3-C81B07057810}" type="pres">
      <dgm:prSet presAssocID="{BDAFB6A5-0D62-4DA1-BFC0-90DF89FD13CF}" presName="negativeSpace" presStyleCnt="0"/>
      <dgm:spPr/>
    </dgm:pt>
    <dgm:pt modelId="{5BB2627F-3417-4071-BB7E-B66F7CB54A11}" type="pres">
      <dgm:prSet presAssocID="{BDAFB6A5-0D62-4DA1-BFC0-90DF89FD13CF}" presName="childText" presStyleLbl="conFgAcc1" presStyleIdx="5" presStyleCnt="7">
        <dgm:presLayoutVars>
          <dgm:bulletEnabled val="1"/>
        </dgm:presLayoutVars>
      </dgm:prSet>
      <dgm:spPr/>
    </dgm:pt>
    <dgm:pt modelId="{9D27C03B-EF40-471F-8281-E5D0FC4D49AB}" type="pres">
      <dgm:prSet presAssocID="{23B22FD9-F415-48EB-B7A5-AFE3672A8F43}" presName="spaceBetweenRectangles" presStyleCnt="0"/>
      <dgm:spPr/>
    </dgm:pt>
    <dgm:pt modelId="{4920CA18-F18E-4ED1-A4A3-3B94DE7E4190}" type="pres">
      <dgm:prSet presAssocID="{B91B957E-E720-463D-AF3B-1768B1B9CFB2}" presName="parentLin" presStyleCnt="0"/>
      <dgm:spPr/>
    </dgm:pt>
    <dgm:pt modelId="{F2E5186F-FF78-4242-87A7-D053403282F2}" type="pres">
      <dgm:prSet presAssocID="{B91B957E-E720-463D-AF3B-1768B1B9CFB2}" presName="parentLeftMargin" presStyleLbl="node1" presStyleIdx="5" presStyleCnt="7"/>
      <dgm:spPr/>
    </dgm:pt>
    <dgm:pt modelId="{10677960-F0B6-4194-8A90-F828DCF180D2}" type="pres">
      <dgm:prSet presAssocID="{B91B957E-E720-463D-AF3B-1768B1B9CFB2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3AAEF41B-514C-4B0F-B984-F8546206325B}" type="pres">
      <dgm:prSet presAssocID="{B91B957E-E720-463D-AF3B-1768B1B9CFB2}" presName="negativeSpace" presStyleCnt="0"/>
      <dgm:spPr/>
    </dgm:pt>
    <dgm:pt modelId="{9C859FB5-5891-4817-96F1-639D80F1EE52}" type="pres">
      <dgm:prSet presAssocID="{B91B957E-E720-463D-AF3B-1768B1B9CFB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DC78C916-B572-4DBE-9257-B28A51938E61}" type="presOf" srcId="{A07D915E-CBBF-43F3-9F4F-282BB87B7AFB}" destId="{8B5A0969-8CA7-443C-9700-A58ED946B287}" srcOrd="0" destOrd="0" presId="urn:microsoft.com/office/officeart/2005/8/layout/list1"/>
    <dgm:cxn modelId="{DD2A351F-E357-4B6C-824B-E370B6633BC5}" type="presOf" srcId="{20B8B076-820D-4248-B089-CDA68F0F0735}" destId="{ED624362-7199-4D05-8D19-9C3A8A2319DC}" srcOrd="0" destOrd="0" presId="urn:microsoft.com/office/officeart/2005/8/layout/list1"/>
    <dgm:cxn modelId="{B3501521-331C-4D91-B57F-FEF72175F5AE}" type="presOf" srcId="{B91B957E-E720-463D-AF3B-1768B1B9CFB2}" destId="{10677960-F0B6-4194-8A90-F828DCF180D2}" srcOrd="1" destOrd="0" presId="urn:microsoft.com/office/officeart/2005/8/layout/list1"/>
    <dgm:cxn modelId="{47D46428-2126-465E-A709-4B479206FB22}" srcId="{703F2EF9-05DF-44B7-A4C5-FB616F784B53}" destId="{A07D915E-CBBF-43F3-9F4F-282BB87B7AFB}" srcOrd="0" destOrd="0" parTransId="{A85F0332-2925-411F-8B6B-6ED4F74DCDFA}" sibTransId="{D435C4F7-2DCE-4D66-AC0E-93E7C25F6AA6}"/>
    <dgm:cxn modelId="{6CDC993B-A515-460F-9EFC-2A8540EE16BF}" type="presOf" srcId="{703F2EF9-05DF-44B7-A4C5-FB616F784B53}" destId="{D61B4BCC-F90B-48B4-A1CC-A1493F1376F5}" srcOrd="0" destOrd="0" presId="urn:microsoft.com/office/officeart/2005/8/layout/list1"/>
    <dgm:cxn modelId="{A552E13E-6BA6-45E0-9640-2DB2CA503B2C}" srcId="{703F2EF9-05DF-44B7-A4C5-FB616F784B53}" destId="{BDAFB6A5-0D62-4DA1-BFC0-90DF89FD13CF}" srcOrd="5" destOrd="0" parTransId="{6F19F446-EF2D-4CF5-B8D1-B3624A133704}" sibTransId="{23B22FD9-F415-48EB-B7A5-AFE3672A8F43}"/>
    <dgm:cxn modelId="{B5BCA441-6852-45D0-B0FD-D0D512F6B32B}" type="presOf" srcId="{20B8B076-820D-4248-B089-CDA68F0F0735}" destId="{270D46BE-11CC-4377-9256-6851645F5E04}" srcOrd="1" destOrd="0" presId="urn:microsoft.com/office/officeart/2005/8/layout/list1"/>
    <dgm:cxn modelId="{355C0257-9B13-4A6C-8257-E87BCF00C44B}" type="presOf" srcId="{896F28D8-37A4-4E07-B70F-FA33A6F6B5D1}" destId="{D45D3CAD-47CF-4F14-B353-FCC1B16D9327}" srcOrd="0" destOrd="0" presId="urn:microsoft.com/office/officeart/2005/8/layout/list1"/>
    <dgm:cxn modelId="{F494AC5B-0FDB-43C8-8521-6802756065DF}" srcId="{703F2EF9-05DF-44B7-A4C5-FB616F784B53}" destId="{20B8B076-820D-4248-B089-CDA68F0F0735}" srcOrd="4" destOrd="0" parTransId="{9DDC65B7-A8F2-4445-BAD5-851B24C0ED5D}" sibTransId="{BE003340-FDB8-4A71-8446-4BC606D2CCE3}"/>
    <dgm:cxn modelId="{6EB3CC5F-7E9A-4D3B-9AA7-E5943A676C5D}" type="presOf" srcId="{B91B957E-E720-463D-AF3B-1768B1B9CFB2}" destId="{F2E5186F-FF78-4242-87A7-D053403282F2}" srcOrd="0" destOrd="0" presId="urn:microsoft.com/office/officeart/2005/8/layout/list1"/>
    <dgm:cxn modelId="{8182456B-4866-4CFB-BE7B-D8CFBB09B7A7}" srcId="{703F2EF9-05DF-44B7-A4C5-FB616F784B53}" destId="{AC1DBD13-5070-4999-8B2C-A9B3D04441B0}" srcOrd="1" destOrd="0" parTransId="{6D2B4B8F-E311-4C16-9250-945AD3658377}" sibTransId="{5E57DC7C-AD3D-4DF8-B490-E8956E4FA057}"/>
    <dgm:cxn modelId="{C9E1986E-2FEA-4A22-8B7A-C72EEA41EE58}" srcId="{703F2EF9-05DF-44B7-A4C5-FB616F784B53}" destId="{B91B957E-E720-463D-AF3B-1768B1B9CFB2}" srcOrd="6" destOrd="0" parTransId="{5D8468C9-7F70-4D16-B477-80B0011DEA5C}" sibTransId="{590249A7-CDA1-4A38-888F-DDAFF3BD3A5C}"/>
    <dgm:cxn modelId="{9A29966F-58BB-43F1-936B-B29C00740DA3}" type="presOf" srcId="{C5363DBB-CB1B-486A-83F5-30E45A232B43}" destId="{45F6B5DD-BAB7-468F-9308-4D8EACD7973F}" srcOrd="0" destOrd="0" presId="urn:microsoft.com/office/officeart/2005/8/layout/list1"/>
    <dgm:cxn modelId="{4D479B71-1980-43FB-AEAF-F2C6436DA3FA}" type="presOf" srcId="{AC1DBD13-5070-4999-8B2C-A9B3D04441B0}" destId="{C2D1A7D3-8283-4AE1-8143-496D6E5CA35F}" srcOrd="0" destOrd="0" presId="urn:microsoft.com/office/officeart/2005/8/layout/list1"/>
    <dgm:cxn modelId="{13E6EB82-06DC-4FFD-8FB5-2BFEE293D074}" type="presOf" srcId="{896F28D8-37A4-4E07-B70F-FA33A6F6B5D1}" destId="{51C1C366-64A1-4E94-B9AB-C34909AD5241}" srcOrd="1" destOrd="0" presId="urn:microsoft.com/office/officeart/2005/8/layout/list1"/>
    <dgm:cxn modelId="{208B0D9D-2EF5-47F8-BEBA-111B90B3366C}" type="presOf" srcId="{BDAFB6A5-0D62-4DA1-BFC0-90DF89FD13CF}" destId="{DF200AD2-98A2-4E6A-B0F2-237763F416BA}" srcOrd="1" destOrd="0" presId="urn:microsoft.com/office/officeart/2005/8/layout/list1"/>
    <dgm:cxn modelId="{E4E9AFA9-DFC6-4A30-96DF-84AFB1602A71}" type="presOf" srcId="{A07D915E-CBBF-43F3-9F4F-282BB87B7AFB}" destId="{9BAD88FF-31EA-4CBC-9FFF-0D7628C20450}" srcOrd="1" destOrd="0" presId="urn:microsoft.com/office/officeart/2005/8/layout/list1"/>
    <dgm:cxn modelId="{692EC1CD-D657-4F90-975A-CFD218CF16D3}" type="presOf" srcId="{C5363DBB-CB1B-486A-83F5-30E45A232B43}" destId="{A91018FF-B75E-4C86-B17C-34F88270BC04}" srcOrd="1" destOrd="0" presId="urn:microsoft.com/office/officeart/2005/8/layout/list1"/>
    <dgm:cxn modelId="{73EA22D3-0E51-4F44-8E97-13042EDFBE31}" srcId="{703F2EF9-05DF-44B7-A4C5-FB616F784B53}" destId="{C5363DBB-CB1B-486A-83F5-30E45A232B43}" srcOrd="2" destOrd="0" parTransId="{973BC34D-C38D-4FA9-B5C7-86F94E5CF8E6}" sibTransId="{6BC5AC56-FF2C-49B9-BDC2-00F915C1E2AF}"/>
    <dgm:cxn modelId="{AF867CD3-3C9F-42C6-A814-93AD9CEFE2BA}" srcId="{703F2EF9-05DF-44B7-A4C5-FB616F784B53}" destId="{896F28D8-37A4-4E07-B70F-FA33A6F6B5D1}" srcOrd="3" destOrd="0" parTransId="{74D97A6A-DF37-42A3-B43A-5EC4BBCA05AE}" sibTransId="{44EA7D77-2372-4B23-ACA2-93B649E7A060}"/>
    <dgm:cxn modelId="{77DBD9DA-1E06-4B04-89AA-FE91FCCD9EE4}" type="presOf" srcId="{AC1DBD13-5070-4999-8B2C-A9B3D04441B0}" destId="{1CFADB6F-369E-4CDF-892B-F731730D4578}" srcOrd="1" destOrd="0" presId="urn:microsoft.com/office/officeart/2005/8/layout/list1"/>
    <dgm:cxn modelId="{3DDCBAEE-0F69-494E-B825-6706EACC60FA}" type="presOf" srcId="{BDAFB6A5-0D62-4DA1-BFC0-90DF89FD13CF}" destId="{DFF80074-0968-428A-9252-62DE611F806F}" srcOrd="0" destOrd="0" presId="urn:microsoft.com/office/officeart/2005/8/layout/list1"/>
    <dgm:cxn modelId="{926D7A44-1D75-4424-BB16-F5F536F2807A}" type="presParOf" srcId="{D61B4BCC-F90B-48B4-A1CC-A1493F1376F5}" destId="{CE1EAFAB-27EC-4511-A978-7685653BB454}" srcOrd="0" destOrd="0" presId="urn:microsoft.com/office/officeart/2005/8/layout/list1"/>
    <dgm:cxn modelId="{DAACA520-B114-459F-A618-A982FE52644B}" type="presParOf" srcId="{CE1EAFAB-27EC-4511-A978-7685653BB454}" destId="{8B5A0969-8CA7-443C-9700-A58ED946B287}" srcOrd="0" destOrd="0" presId="urn:microsoft.com/office/officeart/2005/8/layout/list1"/>
    <dgm:cxn modelId="{E02B827A-57AC-4444-9223-4E1BB29DDF00}" type="presParOf" srcId="{CE1EAFAB-27EC-4511-A978-7685653BB454}" destId="{9BAD88FF-31EA-4CBC-9FFF-0D7628C20450}" srcOrd="1" destOrd="0" presId="urn:microsoft.com/office/officeart/2005/8/layout/list1"/>
    <dgm:cxn modelId="{04FC074C-DC0F-418F-B703-946459C58CC6}" type="presParOf" srcId="{D61B4BCC-F90B-48B4-A1CC-A1493F1376F5}" destId="{C32169B8-E4AA-4E76-BFA3-29F264EA4792}" srcOrd="1" destOrd="0" presId="urn:microsoft.com/office/officeart/2005/8/layout/list1"/>
    <dgm:cxn modelId="{6F5895B1-5B98-43FB-8228-EEAB4A36D62E}" type="presParOf" srcId="{D61B4BCC-F90B-48B4-A1CC-A1493F1376F5}" destId="{A4DF0017-F13C-4CB0-96FA-26581E7B2FD2}" srcOrd="2" destOrd="0" presId="urn:microsoft.com/office/officeart/2005/8/layout/list1"/>
    <dgm:cxn modelId="{55CECDF2-A1AB-4BBF-9ED5-AA5A4458A0B9}" type="presParOf" srcId="{D61B4BCC-F90B-48B4-A1CC-A1493F1376F5}" destId="{2AAF62A9-471E-4924-8E7A-11CCD67192F6}" srcOrd="3" destOrd="0" presId="urn:microsoft.com/office/officeart/2005/8/layout/list1"/>
    <dgm:cxn modelId="{E8C2736A-1222-4806-A97C-159F33F5F3E5}" type="presParOf" srcId="{D61B4BCC-F90B-48B4-A1CC-A1493F1376F5}" destId="{3C5D129E-5421-46C4-B561-D4D1734775C8}" srcOrd="4" destOrd="0" presId="urn:microsoft.com/office/officeart/2005/8/layout/list1"/>
    <dgm:cxn modelId="{281B9734-A006-477B-941D-1AE1EE08E124}" type="presParOf" srcId="{3C5D129E-5421-46C4-B561-D4D1734775C8}" destId="{C2D1A7D3-8283-4AE1-8143-496D6E5CA35F}" srcOrd="0" destOrd="0" presId="urn:microsoft.com/office/officeart/2005/8/layout/list1"/>
    <dgm:cxn modelId="{E513D1E1-AF30-48EB-ACB4-A80E5B70282B}" type="presParOf" srcId="{3C5D129E-5421-46C4-B561-D4D1734775C8}" destId="{1CFADB6F-369E-4CDF-892B-F731730D4578}" srcOrd="1" destOrd="0" presId="urn:microsoft.com/office/officeart/2005/8/layout/list1"/>
    <dgm:cxn modelId="{13D02C03-F8AF-46C8-93E1-29ECB3053DA8}" type="presParOf" srcId="{D61B4BCC-F90B-48B4-A1CC-A1493F1376F5}" destId="{7A4FCE80-5329-46F0-B204-F469C8AAC943}" srcOrd="5" destOrd="0" presId="urn:microsoft.com/office/officeart/2005/8/layout/list1"/>
    <dgm:cxn modelId="{8E7F3538-D4B6-41F4-8388-04FEF3E8FAEF}" type="presParOf" srcId="{D61B4BCC-F90B-48B4-A1CC-A1493F1376F5}" destId="{043FCF83-6D85-4A9D-A968-1D019F221FE4}" srcOrd="6" destOrd="0" presId="urn:microsoft.com/office/officeart/2005/8/layout/list1"/>
    <dgm:cxn modelId="{7AEC4E0C-1D18-48A3-AD92-5E583ECB42EF}" type="presParOf" srcId="{D61B4BCC-F90B-48B4-A1CC-A1493F1376F5}" destId="{A169991E-A642-4AA5-A0EF-ACC8485AEAEA}" srcOrd="7" destOrd="0" presId="urn:microsoft.com/office/officeart/2005/8/layout/list1"/>
    <dgm:cxn modelId="{2D56393E-DACF-4990-9049-FEB7F33048F0}" type="presParOf" srcId="{D61B4BCC-F90B-48B4-A1CC-A1493F1376F5}" destId="{3A1D7637-8F90-48A2-B365-04E382BB70A2}" srcOrd="8" destOrd="0" presId="urn:microsoft.com/office/officeart/2005/8/layout/list1"/>
    <dgm:cxn modelId="{6B21294D-8293-4906-ABD7-65D4F718A95D}" type="presParOf" srcId="{3A1D7637-8F90-48A2-B365-04E382BB70A2}" destId="{45F6B5DD-BAB7-468F-9308-4D8EACD7973F}" srcOrd="0" destOrd="0" presId="urn:microsoft.com/office/officeart/2005/8/layout/list1"/>
    <dgm:cxn modelId="{65664B5F-8479-42C1-BF39-FA8C54833BFC}" type="presParOf" srcId="{3A1D7637-8F90-48A2-B365-04E382BB70A2}" destId="{A91018FF-B75E-4C86-B17C-34F88270BC04}" srcOrd="1" destOrd="0" presId="urn:microsoft.com/office/officeart/2005/8/layout/list1"/>
    <dgm:cxn modelId="{583234F0-9244-4CB4-8187-8A52E1EFCC2F}" type="presParOf" srcId="{D61B4BCC-F90B-48B4-A1CC-A1493F1376F5}" destId="{1E47C482-256B-462D-8F7A-0D817F0DC317}" srcOrd="9" destOrd="0" presId="urn:microsoft.com/office/officeart/2005/8/layout/list1"/>
    <dgm:cxn modelId="{1CCA9E0E-5328-4C1C-B2CA-4841462DB1BA}" type="presParOf" srcId="{D61B4BCC-F90B-48B4-A1CC-A1493F1376F5}" destId="{8B76515C-F199-4E6D-8982-1B0B72D5352C}" srcOrd="10" destOrd="0" presId="urn:microsoft.com/office/officeart/2005/8/layout/list1"/>
    <dgm:cxn modelId="{8705AA6C-E5E5-4DD2-9F45-984AD981D8ED}" type="presParOf" srcId="{D61B4BCC-F90B-48B4-A1CC-A1493F1376F5}" destId="{FEFAE62F-40A9-46A9-9A6B-68392C4673BF}" srcOrd="11" destOrd="0" presId="urn:microsoft.com/office/officeart/2005/8/layout/list1"/>
    <dgm:cxn modelId="{3CEE6E1F-F2D6-4659-AF4C-15466EE137C4}" type="presParOf" srcId="{D61B4BCC-F90B-48B4-A1CC-A1493F1376F5}" destId="{4DE20776-D9BF-4954-807F-A602D5081C9F}" srcOrd="12" destOrd="0" presId="urn:microsoft.com/office/officeart/2005/8/layout/list1"/>
    <dgm:cxn modelId="{71DCDB37-C640-49DB-B13E-53136BD09E59}" type="presParOf" srcId="{4DE20776-D9BF-4954-807F-A602D5081C9F}" destId="{D45D3CAD-47CF-4F14-B353-FCC1B16D9327}" srcOrd="0" destOrd="0" presId="urn:microsoft.com/office/officeart/2005/8/layout/list1"/>
    <dgm:cxn modelId="{F20A8926-81D9-4480-9AB5-660A6DB1C880}" type="presParOf" srcId="{4DE20776-D9BF-4954-807F-A602D5081C9F}" destId="{51C1C366-64A1-4E94-B9AB-C34909AD5241}" srcOrd="1" destOrd="0" presId="urn:microsoft.com/office/officeart/2005/8/layout/list1"/>
    <dgm:cxn modelId="{955ACB89-100C-4B24-AC95-9E55DFD09A76}" type="presParOf" srcId="{D61B4BCC-F90B-48B4-A1CC-A1493F1376F5}" destId="{AE322A96-A6C8-43CD-9BF4-4E37DD9C1927}" srcOrd="13" destOrd="0" presId="urn:microsoft.com/office/officeart/2005/8/layout/list1"/>
    <dgm:cxn modelId="{5C93BC47-2A1E-40EB-B9C6-49074CD28F4E}" type="presParOf" srcId="{D61B4BCC-F90B-48B4-A1CC-A1493F1376F5}" destId="{EAF5197F-EFBE-4525-9C87-6A720246E8EC}" srcOrd="14" destOrd="0" presId="urn:microsoft.com/office/officeart/2005/8/layout/list1"/>
    <dgm:cxn modelId="{99AFCFD7-7E01-4CEF-B333-10FEE02E9C43}" type="presParOf" srcId="{D61B4BCC-F90B-48B4-A1CC-A1493F1376F5}" destId="{48C72614-EFC4-49C2-B342-E931D1FB5161}" srcOrd="15" destOrd="0" presId="urn:microsoft.com/office/officeart/2005/8/layout/list1"/>
    <dgm:cxn modelId="{20D07DC1-3FA5-41C6-B516-421C7E4A7DD9}" type="presParOf" srcId="{D61B4BCC-F90B-48B4-A1CC-A1493F1376F5}" destId="{7C2FDACD-0244-4D3B-868B-1B94E2470E4B}" srcOrd="16" destOrd="0" presId="urn:microsoft.com/office/officeart/2005/8/layout/list1"/>
    <dgm:cxn modelId="{8F06118E-F463-435B-B88B-1ECFC2238716}" type="presParOf" srcId="{7C2FDACD-0244-4D3B-868B-1B94E2470E4B}" destId="{ED624362-7199-4D05-8D19-9C3A8A2319DC}" srcOrd="0" destOrd="0" presId="urn:microsoft.com/office/officeart/2005/8/layout/list1"/>
    <dgm:cxn modelId="{6B286362-F905-4DBA-93EA-E01D8385756E}" type="presParOf" srcId="{7C2FDACD-0244-4D3B-868B-1B94E2470E4B}" destId="{270D46BE-11CC-4377-9256-6851645F5E04}" srcOrd="1" destOrd="0" presId="urn:microsoft.com/office/officeart/2005/8/layout/list1"/>
    <dgm:cxn modelId="{EC63CB90-4C9C-40DA-845E-3136259F27A9}" type="presParOf" srcId="{D61B4BCC-F90B-48B4-A1CC-A1493F1376F5}" destId="{70B99A7B-13E0-441A-8E2D-B82486521DF8}" srcOrd="17" destOrd="0" presId="urn:microsoft.com/office/officeart/2005/8/layout/list1"/>
    <dgm:cxn modelId="{F07C7BFD-5F54-48E8-9E34-D44D2D38AB33}" type="presParOf" srcId="{D61B4BCC-F90B-48B4-A1CC-A1493F1376F5}" destId="{3E3CAE11-E3A9-4A51-A400-1DC0DA44F871}" srcOrd="18" destOrd="0" presId="urn:microsoft.com/office/officeart/2005/8/layout/list1"/>
    <dgm:cxn modelId="{30C9BF48-1C04-472A-BF06-E18754544923}" type="presParOf" srcId="{D61B4BCC-F90B-48B4-A1CC-A1493F1376F5}" destId="{A5B30F66-DAD8-42FB-8C4A-5EBBADAE0569}" srcOrd="19" destOrd="0" presId="urn:microsoft.com/office/officeart/2005/8/layout/list1"/>
    <dgm:cxn modelId="{A6EC2E59-3E9F-415E-9A22-57E6AF5C6BEF}" type="presParOf" srcId="{D61B4BCC-F90B-48B4-A1CC-A1493F1376F5}" destId="{5E6569CE-0209-4C50-9D8B-3B349C76E2E3}" srcOrd="20" destOrd="0" presId="urn:microsoft.com/office/officeart/2005/8/layout/list1"/>
    <dgm:cxn modelId="{DA67C870-2B1E-40F6-AF03-06743DFC70AD}" type="presParOf" srcId="{5E6569CE-0209-4C50-9D8B-3B349C76E2E3}" destId="{DFF80074-0968-428A-9252-62DE611F806F}" srcOrd="0" destOrd="0" presId="urn:microsoft.com/office/officeart/2005/8/layout/list1"/>
    <dgm:cxn modelId="{5BDEA196-11FC-43A8-B837-F5AB4607D251}" type="presParOf" srcId="{5E6569CE-0209-4C50-9D8B-3B349C76E2E3}" destId="{DF200AD2-98A2-4E6A-B0F2-237763F416BA}" srcOrd="1" destOrd="0" presId="urn:microsoft.com/office/officeart/2005/8/layout/list1"/>
    <dgm:cxn modelId="{7737456D-1D38-402B-ADC2-251CC49C3E1D}" type="presParOf" srcId="{D61B4BCC-F90B-48B4-A1CC-A1493F1376F5}" destId="{FDF06641-8C98-4FA6-BCB3-C81B07057810}" srcOrd="21" destOrd="0" presId="urn:microsoft.com/office/officeart/2005/8/layout/list1"/>
    <dgm:cxn modelId="{D94D765C-BE60-45F8-9A1A-3B2DB3164E2B}" type="presParOf" srcId="{D61B4BCC-F90B-48B4-A1CC-A1493F1376F5}" destId="{5BB2627F-3417-4071-BB7E-B66F7CB54A11}" srcOrd="22" destOrd="0" presId="urn:microsoft.com/office/officeart/2005/8/layout/list1"/>
    <dgm:cxn modelId="{25F65858-3198-47E1-B38D-884CFB8465AB}" type="presParOf" srcId="{D61B4BCC-F90B-48B4-A1CC-A1493F1376F5}" destId="{9D27C03B-EF40-471F-8281-E5D0FC4D49AB}" srcOrd="23" destOrd="0" presId="urn:microsoft.com/office/officeart/2005/8/layout/list1"/>
    <dgm:cxn modelId="{0A05B06C-D358-4948-A112-7837CB7C5FF8}" type="presParOf" srcId="{D61B4BCC-F90B-48B4-A1CC-A1493F1376F5}" destId="{4920CA18-F18E-4ED1-A4A3-3B94DE7E4190}" srcOrd="24" destOrd="0" presId="urn:microsoft.com/office/officeart/2005/8/layout/list1"/>
    <dgm:cxn modelId="{00EAB5EB-D6F0-46DF-BC6F-400448275A03}" type="presParOf" srcId="{4920CA18-F18E-4ED1-A4A3-3B94DE7E4190}" destId="{F2E5186F-FF78-4242-87A7-D053403282F2}" srcOrd="0" destOrd="0" presId="urn:microsoft.com/office/officeart/2005/8/layout/list1"/>
    <dgm:cxn modelId="{0DD9AE44-FB36-4D0B-A123-625F8123D2C6}" type="presParOf" srcId="{4920CA18-F18E-4ED1-A4A3-3B94DE7E4190}" destId="{10677960-F0B6-4194-8A90-F828DCF180D2}" srcOrd="1" destOrd="0" presId="urn:microsoft.com/office/officeart/2005/8/layout/list1"/>
    <dgm:cxn modelId="{31F1D29C-8433-4B69-81CD-C2A11E46ABAC}" type="presParOf" srcId="{D61B4BCC-F90B-48B4-A1CC-A1493F1376F5}" destId="{3AAEF41B-514C-4B0F-B984-F8546206325B}" srcOrd="25" destOrd="0" presId="urn:microsoft.com/office/officeart/2005/8/layout/list1"/>
    <dgm:cxn modelId="{F4283A3F-E642-4A5C-94F4-427C0870BB86}" type="presParOf" srcId="{D61B4BCC-F90B-48B4-A1CC-A1493F1376F5}" destId="{9C859FB5-5891-4817-96F1-639D80F1EE5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3093F-DF58-415A-B6AA-ABDDE2ECAA3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9BF1950-FEF1-4391-9476-B356EE4DDD68}">
      <dgm:prSet/>
      <dgm:spPr/>
      <dgm:t>
        <a:bodyPr/>
        <a:lstStyle/>
        <a:p>
          <a:r>
            <a:rPr lang="en-GB" b="1"/>
            <a:t>Overweight (BMI&gt;27) people with type 2 diabetes </a:t>
          </a:r>
          <a:endParaRPr lang="en-US"/>
        </a:p>
      </dgm:t>
    </dgm:pt>
    <dgm:pt modelId="{A9C5B2DF-231A-4AE4-95C6-6173501C183F}" type="parTrans" cxnId="{526C35E4-15CE-4EFE-B2B2-86B17D8B5E94}">
      <dgm:prSet/>
      <dgm:spPr/>
      <dgm:t>
        <a:bodyPr/>
        <a:lstStyle/>
        <a:p>
          <a:endParaRPr lang="en-US"/>
        </a:p>
      </dgm:t>
    </dgm:pt>
    <dgm:pt modelId="{22516179-DE57-4B8D-8F72-491A25D74CC0}" type="sibTrans" cxnId="{526C35E4-15CE-4EFE-B2B2-86B17D8B5E94}">
      <dgm:prSet/>
      <dgm:spPr/>
      <dgm:t>
        <a:bodyPr/>
        <a:lstStyle/>
        <a:p>
          <a:endParaRPr lang="en-US"/>
        </a:p>
      </dgm:t>
    </dgm:pt>
    <dgm:pt modelId="{142E6E84-3FA2-438E-99D9-DFA436AD0E55}">
      <dgm:prSet/>
      <dgm:spPr/>
      <dgm:t>
        <a:bodyPr/>
        <a:lstStyle/>
        <a:p>
          <a:r>
            <a:rPr lang="en-GB"/>
            <a:t>800 calorie diet for 3-5 months</a:t>
          </a:r>
          <a:endParaRPr lang="en-US"/>
        </a:p>
      </dgm:t>
    </dgm:pt>
    <dgm:pt modelId="{87939A20-91FC-4295-A08F-AD77045019C1}" type="parTrans" cxnId="{95B25126-C56D-4EDB-8C00-FB5C64C182B1}">
      <dgm:prSet/>
      <dgm:spPr/>
      <dgm:t>
        <a:bodyPr/>
        <a:lstStyle/>
        <a:p>
          <a:endParaRPr lang="en-US"/>
        </a:p>
      </dgm:t>
    </dgm:pt>
    <dgm:pt modelId="{D9C26D0A-FC48-419A-8233-1CA3CC3AC377}" type="sibTrans" cxnId="{95B25126-C56D-4EDB-8C00-FB5C64C182B1}">
      <dgm:prSet/>
      <dgm:spPr/>
      <dgm:t>
        <a:bodyPr/>
        <a:lstStyle/>
        <a:p>
          <a:endParaRPr lang="en-US"/>
        </a:p>
      </dgm:t>
    </dgm:pt>
    <dgm:pt modelId="{F42DFA57-875B-4CA0-845A-2FEC5CC09167}">
      <dgm:prSet/>
      <dgm:spPr/>
      <dgm:t>
        <a:bodyPr/>
        <a:lstStyle/>
        <a:p>
          <a:r>
            <a:rPr lang="en-GB"/>
            <a:t>Food slowly reintroduced over 2-8 weeks </a:t>
          </a:r>
          <a:endParaRPr lang="en-US"/>
        </a:p>
      </dgm:t>
    </dgm:pt>
    <dgm:pt modelId="{107572AC-6CC2-4990-9356-17FD61FEF239}" type="parTrans" cxnId="{4E5E74D9-CFF4-48A1-8730-0CC76234267F}">
      <dgm:prSet/>
      <dgm:spPr/>
      <dgm:t>
        <a:bodyPr/>
        <a:lstStyle/>
        <a:p>
          <a:endParaRPr lang="en-US"/>
        </a:p>
      </dgm:t>
    </dgm:pt>
    <dgm:pt modelId="{B84523BB-52F1-4605-9F62-CE082F1F1D02}" type="sibTrans" cxnId="{4E5E74D9-CFF4-48A1-8730-0CC76234267F}">
      <dgm:prSet/>
      <dgm:spPr/>
      <dgm:t>
        <a:bodyPr/>
        <a:lstStyle/>
        <a:p>
          <a:endParaRPr lang="en-US"/>
        </a:p>
      </dgm:t>
    </dgm:pt>
    <dgm:pt modelId="{9F31CD3D-D3AF-4FDB-9EC3-781B2B06F0F6}">
      <dgm:prSet/>
      <dgm:spPr/>
      <dgm:t>
        <a:bodyPr/>
        <a:lstStyle/>
        <a:p>
          <a:r>
            <a:rPr lang="en-GB"/>
            <a:t>46% achieved remission</a:t>
          </a:r>
          <a:endParaRPr lang="en-US"/>
        </a:p>
      </dgm:t>
    </dgm:pt>
    <dgm:pt modelId="{0A650563-E563-4603-A28F-67710B487BF4}" type="parTrans" cxnId="{FAB173D7-00DE-4974-8882-11314722D2BD}">
      <dgm:prSet/>
      <dgm:spPr/>
      <dgm:t>
        <a:bodyPr/>
        <a:lstStyle/>
        <a:p>
          <a:endParaRPr lang="en-US"/>
        </a:p>
      </dgm:t>
    </dgm:pt>
    <dgm:pt modelId="{13C407B2-0F4D-41E0-9D16-E8ECD0502718}" type="sibTrans" cxnId="{FAB173D7-00DE-4974-8882-11314722D2BD}">
      <dgm:prSet/>
      <dgm:spPr/>
      <dgm:t>
        <a:bodyPr/>
        <a:lstStyle/>
        <a:p>
          <a:endParaRPr lang="en-US"/>
        </a:p>
      </dgm:t>
    </dgm:pt>
    <dgm:pt modelId="{4B288A18-3A4A-46F3-974C-80049D885DEE}">
      <dgm:prSet/>
      <dgm:spPr/>
      <dgm:t>
        <a:bodyPr/>
        <a:lstStyle/>
        <a:p>
          <a:r>
            <a:rPr lang="en-GB"/>
            <a:t>36% were still in remission after 2 years</a:t>
          </a:r>
          <a:endParaRPr lang="en-US"/>
        </a:p>
      </dgm:t>
    </dgm:pt>
    <dgm:pt modelId="{1EF304E6-84D3-4199-86E4-F216CD3CDED7}" type="parTrans" cxnId="{76ACE1D0-68CD-4491-B63A-C381D72A7D76}">
      <dgm:prSet/>
      <dgm:spPr/>
      <dgm:t>
        <a:bodyPr/>
        <a:lstStyle/>
        <a:p>
          <a:endParaRPr lang="en-US"/>
        </a:p>
      </dgm:t>
    </dgm:pt>
    <dgm:pt modelId="{C7698E2D-2C46-4B4B-B952-DD2A41A4B5C4}" type="sibTrans" cxnId="{76ACE1D0-68CD-4491-B63A-C381D72A7D76}">
      <dgm:prSet/>
      <dgm:spPr/>
      <dgm:t>
        <a:bodyPr/>
        <a:lstStyle/>
        <a:p>
          <a:endParaRPr lang="en-US"/>
        </a:p>
      </dgm:t>
    </dgm:pt>
    <dgm:pt modelId="{8ED4B116-EF42-43A5-B525-D19500E0543B}">
      <dgm:prSet/>
      <dgm:spPr/>
      <dgm:t>
        <a:bodyPr/>
        <a:lstStyle/>
        <a:p>
          <a:r>
            <a:rPr lang="en-GB"/>
            <a:t>At year 5, 23% are still in remission</a:t>
          </a:r>
          <a:endParaRPr lang="en-US"/>
        </a:p>
      </dgm:t>
    </dgm:pt>
    <dgm:pt modelId="{CDBE0298-543E-4B70-9734-5986AAA45EF4}" type="parTrans" cxnId="{A166BFF8-0618-49E1-9A33-976B479D6092}">
      <dgm:prSet/>
      <dgm:spPr/>
      <dgm:t>
        <a:bodyPr/>
        <a:lstStyle/>
        <a:p>
          <a:endParaRPr lang="en-US"/>
        </a:p>
      </dgm:t>
    </dgm:pt>
    <dgm:pt modelId="{EC6CC8EC-2F05-403A-9768-6F539916FDCF}" type="sibTrans" cxnId="{A166BFF8-0618-49E1-9A33-976B479D6092}">
      <dgm:prSet/>
      <dgm:spPr/>
      <dgm:t>
        <a:bodyPr/>
        <a:lstStyle/>
        <a:p>
          <a:endParaRPr lang="en-US"/>
        </a:p>
      </dgm:t>
    </dgm:pt>
    <dgm:pt modelId="{0CC29299-7EE1-47B7-8F1F-88226A118BED}" type="pres">
      <dgm:prSet presAssocID="{8683093F-DF58-415A-B6AA-ABDDE2ECAA3F}" presName="vert0" presStyleCnt="0">
        <dgm:presLayoutVars>
          <dgm:dir/>
          <dgm:animOne val="branch"/>
          <dgm:animLvl val="lvl"/>
        </dgm:presLayoutVars>
      </dgm:prSet>
      <dgm:spPr/>
    </dgm:pt>
    <dgm:pt modelId="{3CAA87AC-2E39-4F70-AB9D-C79DDA621A36}" type="pres">
      <dgm:prSet presAssocID="{49BF1950-FEF1-4391-9476-B356EE4DDD68}" presName="thickLine" presStyleLbl="alignNode1" presStyleIdx="0" presStyleCnt="6"/>
      <dgm:spPr/>
    </dgm:pt>
    <dgm:pt modelId="{E6121208-54CF-4F53-9FB1-85BEEF1DDC02}" type="pres">
      <dgm:prSet presAssocID="{49BF1950-FEF1-4391-9476-B356EE4DDD68}" presName="horz1" presStyleCnt="0"/>
      <dgm:spPr/>
    </dgm:pt>
    <dgm:pt modelId="{CD9B1B3C-32F5-4136-B550-E0D3B4EC86D5}" type="pres">
      <dgm:prSet presAssocID="{49BF1950-FEF1-4391-9476-B356EE4DDD68}" presName="tx1" presStyleLbl="revTx" presStyleIdx="0" presStyleCnt="6"/>
      <dgm:spPr/>
    </dgm:pt>
    <dgm:pt modelId="{E62B2B71-6D79-47D6-9AF1-57F2F3357FCF}" type="pres">
      <dgm:prSet presAssocID="{49BF1950-FEF1-4391-9476-B356EE4DDD68}" presName="vert1" presStyleCnt="0"/>
      <dgm:spPr/>
    </dgm:pt>
    <dgm:pt modelId="{6018FD39-D282-44C4-9CB4-18C816EB5E74}" type="pres">
      <dgm:prSet presAssocID="{142E6E84-3FA2-438E-99D9-DFA436AD0E55}" presName="thickLine" presStyleLbl="alignNode1" presStyleIdx="1" presStyleCnt="6"/>
      <dgm:spPr/>
    </dgm:pt>
    <dgm:pt modelId="{CD288C36-5B4D-460C-9407-CE526EDD3B52}" type="pres">
      <dgm:prSet presAssocID="{142E6E84-3FA2-438E-99D9-DFA436AD0E55}" presName="horz1" presStyleCnt="0"/>
      <dgm:spPr/>
    </dgm:pt>
    <dgm:pt modelId="{5D216245-E9BA-4859-B0A7-3CD095BC61DF}" type="pres">
      <dgm:prSet presAssocID="{142E6E84-3FA2-438E-99D9-DFA436AD0E55}" presName="tx1" presStyleLbl="revTx" presStyleIdx="1" presStyleCnt="6"/>
      <dgm:spPr/>
    </dgm:pt>
    <dgm:pt modelId="{D78E7249-9819-4E7A-84E8-9ADE14B1D760}" type="pres">
      <dgm:prSet presAssocID="{142E6E84-3FA2-438E-99D9-DFA436AD0E55}" presName="vert1" presStyleCnt="0"/>
      <dgm:spPr/>
    </dgm:pt>
    <dgm:pt modelId="{67BCEC07-E2C7-4232-9FA9-7FF393326106}" type="pres">
      <dgm:prSet presAssocID="{F42DFA57-875B-4CA0-845A-2FEC5CC09167}" presName="thickLine" presStyleLbl="alignNode1" presStyleIdx="2" presStyleCnt="6"/>
      <dgm:spPr/>
    </dgm:pt>
    <dgm:pt modelId="{00BFAD8C-EFFD-43F2-8C91-98D50FCD0404}" type="pres">
      <dgm:prSet presAssocID="{F42DFA57-875B-4CA0-845A-2FEC5CC09167}" presName="horz1" presStyleCnt="0"/>
      <dgm:spPr/>
    </dgm:pt>
    <dgm:pt modelId="{5578B9FD-47A5-4539-8A99-6764E1D87E98}" type="pres">
      <dgm:prSet presAssocID="{F42DFA57-875B-4CA0-845A-2FEC5CC09167}" presName="tx1" presStyleLbl="revTx" presStyleIdx="2" presStyleCnt="6"/>
      <dgm:spPr/>
    </dgm:pt>
    <dgm:pt modelId="{E837B985-0C93-4A52-B9AA-FEF4EE5D4492}" type="pres">
      <dgm:prSet presAssocID="{F42DFA57-875B-4CA0-845A-2FEC5CC09167}" presName="vert1" presStyleCnt="0"/>
      <dgm:spPr/>
    </dgm:pt>
    <dgm:pt modelId="{6EBA0097-467B-4576-94E4-1FAE7393658A}" type="pres">
      <dgm:prSet presAssocID="{9F31CD3D-D3AF-4FDB-9EC3-781B2B06F0F6}" presName="thickLine" presStyleLbl="alignNode1" presStyleIdx="3" presStyleCnt="6"/>
      <dgm:spPr/>
    </dgm:pt>
    <dgm:pt modelId="{5E52C21E-6834-45AF-80A3-5FB7F27BA25D}" type="pres">
      <dgm:prSet presAssocID="{9F31CD3D-D3AF-4FDB-9EC3-781B2B06F0F6}" presName="horz1" presStyleCnt="0"/>
      <dgm:spPr/>
    </dgm:pt>
    <dgm:pt modelId="{69071D45-5A83-419F-90AC-2900605ECC1E}" type="pres">
      <dgm:prSet presAssocID="{9F31CD3D-D3AF-4FDB-9EC3-781B2B06F0F6}" presName="tx1" presStyleLbl="revTx" presStyleIdx="3" presStyleCnt="6"/>
      <dgm:spPr/>
    </dgm:pt>
    <dgm:pt modelId="{5D13BC81-D0DB-4FDF-B164-FCC8FD6FA937}" type="pres">
      <dgm:prSet presAssocID="{9F31CD3D-D3AF-4FDB-9EC3-781B2B06F0F6}" presName="vert1" presStyleCnt="0"/>
      <dgm:spPr/>
    </dgm:pt>
    <dgm:pt modelId="{401B515C-0A7C-4557-8C43-05ACE0666E6B}" type="pres">
      <dgm:prSet presAssocID="{4B288A18-3A4A-46F3-974C-80049D885DEE}" presName="thickLine" presStyleLbl="alignNode1" presStyleIdx="4" presStyleCnt="6"/>
      <dgm:spPr/>
    </dgm:pt>
    <dgm:pt modelId="{799E636C-66AE-4615-8C14-DDC3F90A04D8}" type="pres">
      <dgm:prSet presAssocID="{4B288A18-3A4A-46F3-974C-80049D885DEE}" presName="horz1" presStyleCnt="0"/>
      <dgm:spPr/>
    </dgm:pt>
    <dgm:pt modelId="{AA9BFB87-10E8-4F76-90DB-56C9E2C125B8}" type="pres">
      <dgm:prSet presAssocID="{4B288A18-3A4A-46F3-974C-80049D885DEE}" presName="tx1" presStyleLbl="revTx" presStyleIdx="4" presStyleCnt="6"/>
      <dgm:spPr/>
    </dgm:pt>
    <dgm:pt modelId="{CE16F1E1-F88E-46EE-9ACD-E5F642CF1C12}" type="pres">
      <dgm:prSet presAssocID="{4B288A18-3A4A-46F3-974C-80049D885DEE}" presName="vert1" presStyleCnt="0"/>
      <dgm:spPr/>
    </dgm:pt>
    <dgm:pt modelId="{AC303328-1974-410E-8E7B-94DE0AC1585D}" type="pres">
      <dgm:prSet presAssocID="{8ED4B116-EF42-43A5-B525-D19500E0543B}" presName="thickLine" presStyleLbl="alignNode1" presStyleIdx="5" presStyleCnt="6"/>
      <dgm:spPr/>
    </dgm:pt>
    <dgm:pt modelId="{CF936166-7D76-42C4-87B5-969106673CFD}" type="pres">
      <dgm:prSet presAssocID="{8ED4B116-EF42-43A5-B525-D19500E0543B}" presName="horz1" presStyleCnt="0"/>
      <dgm:spPr/>
    </dgm:pt>
    <dgm:pt modelId="{DBF57606-9B70-462E-BB60-4A8866EBE11C}" type="pres">
      <dgm:prSet presAssocID="{8ED4B116-EF42-43A5-B525-D19500E0543B}" presName="tx1" presStyleLbl="revTx" presStyleIdx="5" presStyleCnt="6"/>
      <dgm:spPr/>
    </dgm:pt>
    <dgm:pt modelId="{BE3B9959-52A6-4277-BF83-D7A3FFB9A0B6}" type="pres">
      <dgm:prSet presAssocID="{8ED4B116-EF42-43A5-B525-D19500E0543B}" presName="vert1" presStyleCnt="0"/>
      <dgm:spPr/>
    </dgm:pt>
  </dgm:ptLst>
  <dgm:cxnLst>
    <dgm:cxn modelId="{ABCE7900-23CB-488E-93C1-3F28C3BF5DD6}" type="presOf" srcId="{9F31CD3D-D3AF-4FDB-9EC3-781B2B06F0F6}" destId="{69071D45-5A83-419F-90AC-2900605ECC1E}" srcOrd="0" destOrd="0" presId="urn:microsoft.com/office/officeart/2008/layout/LinedList"/>
    <dgm:cxn modelId="{BE99DD11-37C7-413C-9B99-3614CB5B4DBA}" type="presOf" srcId="{F42DFA57-875B-4CA0-845A-2FEC5CC09167}" destId="{5578B9FD-47A5-4539-8A99-6764E1D87E98}" srcOrd="0" destOrd="0" presId="urn:microsoft.com/office/officeart/2008/layout/LinedList"/>
    <dgm:cxn modelId="{95B25126-C56D-4EDB-8C00-FB5C64C182B1}" srcId="{8683093F-DF58-415A-B6AA-ABDDE2ECAA3F}" destId="{142E6E84-3FA2-438E-99D9-DFA436AD0E55}" srcOrd="1" destOrd="0" parTransId="{87939A20-91FC-4295-A08F-AD77045019C1}" sibTransId="{D9C26D0A-FC48-419A-8233-1CA3CC3AC377}"/>
    <dgm:cxn modelId="{CA451833-BFD5-4317-8A1B-D649227EC15C}" type="presOf" srcId="{8ED4B116-EF42-43A5-B525-D19500E0543B}" destId="{DBF57606-9B70-462E-BB60-4A8866EBE11C}" srcOrd="0" destOrd="0" presId="urn:microsoft.com/office/officeart/2008/layout/LinedList"/>
    <dgm:cxn modelId="{BD485C36-4280-4E73-AA21-853292A81204}" type="presOf" srcId="{142E6E84-3FA2-438E-99D9-DFA436AD0E55}" destId="{5D216245-E9BA-4859-B0A7-3CD095BC61DF}" srcOrd="0" destOrd="0" presId="urn:microsoft.com/office/officeart/2008/layout/LinedList"/>
    <dgm:cxn modelId="{0A8E953B-C00E-40B4-B461-F38B4CB11D10}" type="presOf" srcId="{8683093F-DF58-415A-B6AA-ABDDE2ECAA3F}" destId="{0CC29299-7EE1-47B7-8F1F-88226A118BED}" srcOrd="0" destOrd="0" presId="urn:microsoft.com/office/officeart/2008/layout/LinedList"/>
    <dgm:cxn modelId="{7FD29959-36A1-42EE-B1DF-10E3BFD9ABD5}" type="presOf" srcId="{49BF1950-FEF1-4391-9476-B356EE4DDD68}" destId="{CD9B1B3C-32F5-4136-B550-E0D3B4EC86D5}" srcOrd="0" destOrd="0" presId="urn:microsoft.com/office/officeart/2008/layout/LinedList"/>
    <dgm:cxn modelId="{5E51CC59-C074-4ED3-B38A-36A97B871F70}" type="presOf" srcId="{4B288A18-3A4A-46F3-974C-80049D885DEE}" destId="{AA9BFB87-10E8-4F76-90DB-56C9E2C125B8}" srcOrd="0" destOrd="0" presId="urn:microsoft.com/office/officeart/2008/layout/LinedList"/>
    <dgm:cxn modelId="{76ACE1D0-68CD-4491-B63A-C381D72A7D76}" srcId="{8683093F-DF58-415A-B6AA-ABDDE2ECAA3F}" destId="{4B288A18-3A4A-46F3-974C-80049D885DEE}" srcOrd="4" destOrd="0" parTransId="{1EF304E6-84D3-4199-86E4-F216CD3CDED7}" sibTransId="{C7698E2D-2C46-4B4B-B952-DD2A41A4B5C4}"/>
    <dgm:cxn modelId="{FAB173D7-00DE-4974-8882-11314722D2BD}" srcId="{8683093F-DF58-415A-B6AA-ABDDE2ECAA3F}" destId="{9F31CD3D-D3AF-4FDB-9EC3-781B2B06F0F6}" srcOrd="3" destOrd="0" parTransId="{0A650563-E563-4603-A28F-67710B487BF4}" sibTransId="{13C407B2-0F4D-41E0-9D16-E8ECD0502718}"/>
    <dgm:cxn modelId="{4E5E74D9-CFF4-48A1-8730-0CC76234267F}" srcId="{8683093F-DF58-415A-B6AA-ABDDE2ECAA3F}" destId="{F42DFA57-875B-4CA0-845A-2FEC5CC09167}" srcOrd="2" destOrd="0" parTransId="{107572AC-6CC2-4990-9356-17FD61FEF239}" sibTransId="{B84523BB-52F1-4605-9F62-CE082F1F1D02}"/>
    <dgm:cxn modelId="{526C35E4-15CE-4EFE-B2B2-86B17D8B5E94}" srcId="{8683093F-DF58-415A-B6AA-ABDDE2ECAA3F}" destId="{49BF1950-FEF1-4391-9476-B356EE4DDD68}" srcOrd="0" destOrd="0" parTransId="{A9C5B2DF-231A-4AE4-95C6-6173501C183F}" sibTransId="{22516179-DE57-4B8D-8F72-491A25D74CC0}"/>
    <dgm:cxn modelId="{A166BFF8-0618-49E1-9A33-976B479D6092}" srcId="{8683093F-DF58-415A-B6AA-ABDDE2ECAA3F}" destId="{8ED4B116-EF42-43A5-B525-D19500E0543B}" srcOrd="5" destOrd="0" parTransId="{CDBE0298-543E-4B70-9734-5986AAA45EF4}" sibTransId="{EC6CC8EC-2F05-403A-9768-6F539916FDCF}"/>
    <dgm:cxn modelId="{06CEB3F5-3979-4968-8000-87A5E2BB7F49}" type="presParOf" srcId="{0CC29299-7EE1-47B7-8F1F-88226A118BED}" destId="{3CAA87AC-2E39-4F70-AB9D-C79DDA621A36}" srcOrd="0" destOrd="0" presId="urn:microsoft.com/office/officeart/2008/layout/LinedList"/>
    <dgm:cxn modelId="{DF795DFC-F78F-4D17-A984-19580E568EF1}" type="presParOf" srcId="{0CC29299-7EE1-47B7-8F1F-88226A118BED}" destId="{E6121208-54CF-4F53-9FB1-85BEEF1DDC02}" srcOrd="1" destOrd="0" presId="urn:microsoft.com/office/officeart/2008/layout/LinedList"/>
    <dgm:cxn modelId="{CC71398D-B202-4F06-A856-D15C763EF460}" type="presParOf" srcId="{E6121208-54CF-4F53-9FB1-85BEEF1DDC02}" destId="{CD9B1B3C-32F5-4136-B550-E0D3B4EC86D5}" srcOrd="0" destOrd="0" presId="urn:microsoft.com/office/officeart/2008/layout/LinedList"/>
    <dgm:cxn modelId="{052E1BB4-20A6-4CCF-9004-EADCA2CE9CA2}" type="presParOf" srcId="{E6121208-54CF-4F53-9FB1-85BEEF1DDC02}" destId="{E62B2B71-6D79-47D6-9AF1-57F2F3357FCF}" srcOrd="1" destOrd="0" presId="urn:microsoft.com/office/officeart/2008/layout/LinedList"/>
    <dgm:cxn modelId="{DF3E345F-7B17-4072-B711-DA8AF1B436F4}" type="presParOf" srcId="{0CC29299-7EE1-47B7-8F1F-88226A118BED}" destId="{6018FD39-D282-44C4-9CB4-18C816EB5E74}" srcOrd="2" destOrd="0" presId="urn:microsoft.com/office/officeart/2008/layout/LinedList"/>
    <dgm:cxn modelId="{A7B34C44-183C-4538-A72A-E51991F834D6}" type="presParOf" srcId="{0CC29299-7EE1-47B7-8F1F-88226A118BED}" destId="{CD288C36-5B4D-460C-9407-CE526EDD3B52}" srcOrd="3" destOrd="0" presId="urn:microsoft.com/office/officeart/2008/layout/LinedList"/>
    <dgm:cxn modelId="{B29992D2-0667-4ACD-8C21-1171E5E457E0}" type="presParOf" srcId="{CD288C36-5B4D-460C-9407-CE526EDD3B52}" destId="{5D216245-E9BA-4859-B0A7-3CD095BC61DF}" srcOrd="0" destOrd="0" presId="urn:microsoft.com/office/officeart/2008/layout/LinedList"/>
    <dgm:cxn modelId="{928120C9-94FC-4503-823C-16FB87EF8EB3}" type="presParOf" srcId="{CD288C36-5B4D-460C-9407-CE526EDD3B52}" destId="{D78E7249-9819-4E7A-84E8-9ADE14B1D760}" srcOrd="1" destOrd="0" presId="urn:microsoft.com/office/officeart/2008/layout/LinedList"/>
    <dgm:cxn modelId="{31A6BFFB-7D26-4F41-A882-A409D57407AC}" type="presParOf" srcId="{0CC29299-7EE1-47B7-8F1F-88226A118BED}" destId="{67BCEC07-E2C7-4232-9FA9-7FF393326106}" srcOrd="4" destOrd="0" presId="urn:microsoft.com/office/officeart/2008/layout/LinedList"/>
    <dgm:cxn modelId="{A1413113-4770-4E53-8306-514949D42FE6}" type="presParOf" srcId="{0CC29299-7EE1-47B7-8F1F-88226A118BED}" destId="{00BFAD8C-EFFD-43F2-8C91-98D50FCD0404}" srcOrd="5" destOrd="0" presId="urn:microsoft.com/office/officeart/2008/layout/LinedList"/>
    <dgm:cxn modelId="{E17C709F-493B-4E81-A2F5-248B5D148201}" type="presParOf" srcId="{00BFAD8C-EFFD-43F2-8C91-98D50FCD0404}" destId="{5578B9FD-47A5-4539-8A99-6764E1D87E98}" srcOrd="0" destOrd="0" presId="urn:microsoft.com/office/officeart/2008/layout/LinedList"/>
    <dgm:cxn modelId="{E1B36E59-211B-4A57-BBD3-AAD80F8F91B6}" type="presParOf" srcId="{00BFAD8C-EFFD-43F2-8C91-98D50FCD0404}" destId="{E837B985-0C93-4A52-B9AA-FEF4EE5D4492}" srcOrd="1" destOrd="0" presId="urn:microsoft.com/office/officeart/2008/layout/LinedList"/>
    <dgm:cxn modelId="{DA9CE24F-6431-45CB-8294-A35CA2500856}" type="presParOf" srcId="{0CC29299-7EE1-47B7-8F1F-88226A118BED}" destId="{6EBA0097-467B-4576-94E4-1FAE7393658A}" srcOrd="6" destOrd="0" presId="urn:microsoft.com/office/officeart/2008/layout/LinedList"/>
    <dgm:cxn modelId="{83BF7B59-89C4-41E8-9DEF-C3F741074F51}" type="presParOf" srcId="{0CC29299-7EE1-47B7-8F1F-88226A118BED}" destId="{5E52C21E-6834-45AF-80A3-5FB7F27BA25D}" srcOrd="7" destOrd="0" presId="urn:microsoft.com/office/officeart/2008/layout/LinedList"/>
    <dgm:cxn modelId="{C265FF90-51EA-42FD-89E7-74545A7570A0}" type="presParOf" srcId="{5E52C21E-6834-45AF-80A3-5FB7F27BA25D}" destId="{69071D45-5A83-419F-90AC-2900605ECC1E}" srcOrd="0" destOrd="0" presId="urn:microsoft.com/office/officeart/2008/layout/LinedList"/>
    <dgm:cxn modelId="{FB4E47E9-D0BE-4CBD-B926-C85B5D2582C2}" type="presParOf" srcId="{5E52C21E-6834-45AF-80A3-5FB7F27BA25D}" destId="{5D13BC81-D0DB-4FDF-B164-FCC8FD6FA937}" srcOrd="1" destOrd="0" presId="urn:microsoft.com/office/officeart/2008/layout/LinedList"/>
    <dgm:cxn modelId="{B09B0A38-EE71-46DD-8B38-242C46072DF2}" type="presParOf" srcId="{0CC29299-7EE1-47B7-8F1F-88226A118BED}" destId="{401B515C-0A7C-4557-8C43-05ACE0666E6B}" srcOrd="8" destOrd="0" presId="urn:microsoft.com/office/officeart/2008/layout/LinedList"/>
    <dgm:cxn modelId="{F80AC7A4-4046-4E1F-A0E9-E97158927D6A}" type="presParOf" srcId="{0CC29299-7EE1-47B7-8F1F-88226A118BED}" destId="{799E636C-66AE-4615-8C14-DDC3F90A04D8}" srcOrd="9" destOrd="0" presId="urn:microsoft.com/office/officeart/2008/layout/LinedList"/>
    <dgm:cxn modelId="{7455EF67-3A10-4144-84F4-DD55F96B12AA}" type="presParOf" srcId="{799E636C-66AE-4615-8C14-DDC3F90A04D8}" destId="{AA9BFB87-10E8-4F76-90DB-56C9E2C125B8}" srcOrd="0" destOrd="0" presId="urn:microsoft.com/office/officeart/2008/layout/LinedList"/>
    <dgm:cxn modelId="{A332DE6E-CD56-45F4-9E68-EB44BD723E42}" type="presParOf" srcId="{799E636C-66AE-4615-8C14-DDC3F90A04D8}" destId="{CE16F1E1-F88E-46EE-9ACD-E5F642CF1C12}" srcOrd="1" destOrd="0" presId="urn:microsoft.com/office/officeart/2008/layout/LinedList"/>
    <dgm:cxn modelId="{3E9A6690-CF05-419D-80B8-3E552E38822F}" type="presParOf" srcId="{0CC29299-7EE1-47B7-8F1F-88226A118BED}" destId="{AC303328-1974-410E-8E7B-94DE0AC1585D}" srcOrd="10" destOrd="0" presId="urn:microsoft.com/office/officeart/2008/layout/LinedList"/>
    <dgm:cxn modelId="{6CAC39AB-4202-44EA-ADBB-388BEBA59DEA}" type="presParOf" srcId="{0CC29299-7EE1-47B7-8F1F-88226A118BED}" destId="{CF936166-7D76-42C4-87B5-969106673CFD}" srcOrd="11" destOrd="0" presId="urn:microsoft.com/office/officeart/2008/layout/LinedList"/>
    <dgm:cxn modelId="{FB3034A2-0394-4517-B79F-413AD2504F81}" type="presParOf" srcId="{CF936166-7D76-42C4-87B5-969106673CFD}" destId="{DBF57606-9B70-462E-BB60-4A8866EBE11C}" srcOrd="0" destOrd="0" presId="urn:microsoft.com/office/officeart/2008/layout/LinedList"/>
    <dgm:cxn modelId="{D47DB462-A21D-4EE9-8252-2FB92F450703}" type="presParOf" srcId="{CF936166-7D76-42C4-87B5-969106673CFD}" destId="{BE3B9959-52A6-4277-BF83-D7A3FFB9A0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54C578-CCC4-4D68-90B7-D211ED2D73E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88C773-5B0B-41B5-A3DF-4EB93B6D16A9}">
      <dgm:prSet/>
      <dgm:spPr/>
      <dgm:t>
        <a:bodyPr/>
        <a:lstStyle/>
        <a:p>
          <a:r>
            <a:rPr lang="en-GB" b="1"/>
            <a:t>Slightly overweight (BMI&lt;27) people with type 2 diabetes </a:t>
          </a:r>
          <a:endParaRPr lang="en-US"/>
        </a:p>
      </dgm:t>
    </dgm:pt>
    <dgm:pt modelId="{CBAE192A-B1AD-41C4-ADF1-525EA6932822}" type="parTrans" cxnId="{64F20458-9B0E-493F-A12C-7ECFDFBE667E}">
      <dgm:prSet/>
      <dgm:spPr/>
      <dgm:t>
        <a:bodyPr/>
        <a:lstStyle/>
        <a:p>
          <a:endParaRPr lang="en-US"/>
        </a:p>
      </dgm:t>
    </dgm:pt>
    <dgm:pt modelId="{31E5AD86-8B8D-47D8-882C-4BB6096FEB35}" type="sibTrans" cxnId="{64F20458-9B0E-493F-A12C-7ECFDFBE667E}">
      <dgm:prSet/>
      <dgm:spPr/>
      <dgm:t>
        <a:bodyPr/>
        <a:lstStyle/>
        <a:p>
          <a:endParaRPr lang="en-US"/>
        </a:p>
      </dgm:t>
    </dgm:pt>
    <dgm:pt modelId="{B8F60D42-F7E5-403B-9496-7DBDC835B2DA}">
      <dgm:prSet/>
      <dgm:spPr/>
      <dgm:t>
        <a:bodyPr/>
        <a:lstStyle/>
        <a:p>
          <a:r>
            <a:rPr lang="en-GB"/>
            <a:t>800 calories for 2-4 weeks and then 4-6 weeks of eating normally</a:t>
          </a:r>
          <a:endParaRPr lang="en-US"/>
        </a:p>
      </dgm:t>
    </dgm:pt>
    <dgm:pt modelId="{A6EB4A75-FA55-4B25-BB9B-ECB91E72CEEC}" type="parTrans" cxnId="{64799343-E09E-441B-90A5-1B193C63B528}">
      <dgm:prSet/>
      <dgm:spPr/>
      <dgm:t>
        <a:bodyPr/>
        <a:lstStyle/>
        <a:p>
          <a:endParaRPr lang="en-US"/>
        </a:p>
      </dgm:t>
    </dgm:pt>
    <dgm:pt modelId="{C91E9A90-9E4C-4B55-8296-B9746AB84741}" type="sibTrans" cxnId="{64799343-E09E-441B-90A5-1B193C63B528}">
      <dgm:prSet/>
      <dgm:spPr/>
      <dgm:t>
        <a:bodyPr/>
        <a:lstStyle/>
        <a:p>
          <a:endParaRPr lang="en-US"/>
        </a:p>
      </dgm:t>
    </dgm:pt>
    <dgm:pt modelId="{C53CE8C4-EF8F-4800-8412-788653B59F91}">
      <dgm:prSet/>
      <dgm:spPr/>
      <dgm:t>
        <a:bodyPr/>
        <a:lstStyle/>
        <a:p>
          <a:r>
            <a:rPr lang="en-GB"/>
            <a:t>Cycle repeated until participants lost 10-15% of their body weight</a:t>
          </a:r>
          <a:endParaRPr lang="en-US"/>
        </a:p>
      </dgm:t>
    </dgm:pt>
    <dgm:pt modelId="{6F8ED74B-F140-4A82-86B6-B16BF8C8121F}" type="parTrans" cxnId="{A6F29C09-6DE6-45AE-A1D1-E499257165C8}">
      <dgm:prSet/>
      <dgm:spPr/>
      <dgm:t>
        <a:bodyPr/>
        <a:lstStyle/>
        <a:p>
          <a:endParaRPr lang="en-US"/>
        </a:p>
      </dgm:t>
    </dgm:pt>
    <dgm:pt modelId="{F8C14866-DB3B-41F0-B2AB-A80921E47588}" type="sibTrans" cxnId="{A6F29C09-6DE6-45AE-A1D1-E499257165C8}">
      <dgm:prSet/>
      <dgm:spPr/>
      <dgm:t>
        <a:bodyPr/>
        <a:lstStyle/>
        <a:p>
          <a:endParaRPr lang="en-US"/>
        </a:p>
      </dgm:t>
    </dgm:pt>
    <dgm:pt modelId="{39DABD26-9DC2-4592-B0F0-60AB50205208}">
      <dgm:prSet/>
      <dgm:spPr/>
      <dgm:t>
        <a:bodyPr/>
        <a:lstStyle/>
        <a:p>
          <a:r>
            <a:rPr lang="en-GB"/>
            <a:t>70% of participants went into remission from type 2 diabetes </a:t>
          </a:r>
          <a:endParaRPr lang="en-US"/>
        </a:p>
      </dgm:t>
    </dgm:pt>
    <dgm:pt modelId="{7B6E331C-D2F0-43F3-A9DC-03AD9BDA6D65}" type="parTrans" cxnId="{1F4D51C5-C720-4521-9166-F03948760048}">
      <dgm:prSet/>
      <dgm:spPr/>
      <dgm:t>
        <a:bodyPr/>
        <a:lstStyle/>
        <a:p>
          <a:endParaRPr lang="en-US"/>
        </a:p>
      </dgm:t>
    </dgm:pt>
    <dgm:pt modelId="{FE56657E-25D8-425D-B752-663B214CF630}" type="sibTrans" cxnId="{1F4D51C5-C720-4521-9166-F03948760048}">
      <dgm:prSet/>
      <dgm:spPr/>
      <dgm:t>
        <a:bodyPr/>
        <a:lstStyle/>
        <a:p>
          <a:endParaRPr lang="en-US"/>
        </a:p>
      </dgm:t>
    </dgm:pt>
    <dgm:pt modelId="{4DF75199-CF35-40D4-B3C4-4D19C4329729}">
      <dgm:prSet/>
      <dgm:spPr/>
      <dgm:t>
        <a:bodyPr/>
        <a:lstStyle/>
        <a:p>
          <a:r>
            <a:rPr lang="en-GB"/>
            <a:t>People needed to lose on average 8% of their body weight to go into remission. </a:t>
          </a:r>
          <a:endParaRPr lang="en-US"/>
        </a:p>
      </dgm:t>
    </dgm:pt>
    <dgm:pt modelId="{CF06A68E-2FEE-466C-95EB-E2D43C25537A}" type="parTrans" cxnId="{82D8774F-5FBA-4F33-BF45-FBE202C4B851}">
      <dgm:prSet/>
      <dgm:spPr/>
      <dgm:t>
        <a:bodyPr/>
        <a:lstStyle/>
        <a:p>
          <a:endParaRPr lang="en-US"/>
        </a:p>
      </dgm:t>
    </dgm:pt>
    <dgm:pt modelId="{CF0D0BF6-D1A0-4653-9B4A-D0433B7CD4C6}" type="sibTrans" cxnId="{82D8774F-5FBA-4F33-BF45-FBE202C4B851}">
      <dgm:prSet/>
      <dgm:spPr/>
      <dgm:t>
        <a:bodyPr/>
        <a:lstStyle/>
        <a:p>
          <a:endParaRPr lang="en-US"/>
        </a:p>
      </dgm:t>
    </dgm:pt>
    <dgm:pt modelId="{DE055659-6FD9-4E2B-AFA6-85F9879B13EE}" type="pres">
      <dgm:prSet presAssocID="{6054C578-CCC4-4D68-90B7-D211ED2D73E5}" presName="vert0" presStyleCnt="0">
        <dgm:presLayoutVars>
          <dgm:dir/>
          <dgm:animOne val="branch"/>
          <dgm:animLvl val="lvl"/>
        </dgm:presLayoutVars>
      </dgm:prSet>
      <dgm:spPr/>
    </dgm:pt>
    <dgm:pt modelId="{D0718E4F-1477-44DB-8EAC-5A7914EE0360}" type="pres">
      <dgm:prSet presAssocID="{4688C773-5B0B-41B5-A3DF-4EB93B6D16A9}" presName="thickLine" presStyleLbl="alignNode1" presStyleIdx="0" presStyleCnt="5"/>
      <dgm:spPr/>
    </dgm:pt>
    <dgm:pt modelId="{77536674-76E8-4FB2-8679-4B90A0CE683F}" type="pres">
      <dgm:prSet presAssocID="{4688C773-5B0B-41B5-A3DF-4EB93B6D16A9}" presName="horz1" presStyleCnt="0"/>
      <dgm:spPr/>
    </dgm:pt>
    <dgm:pt modelId="{EB406360-EA6E-4D55-858D-866C1A46B6DA}" type="pres">
      <dgm:prSet presAssocID="{4688C773-5B0B-41B5-A3DF-4EB93B6D16A9}" presName="tx1" presStyleLbl="revTx" presStyleIdx="0" presStyleCnt="5"/>
      <dgm:spPr/>
    </dgm:pt>
    <dgm:pt modelId="{44AC9C74-39E6-4AC5-A247-85B39994F85D}" type="pres">
      <dgm:prSet presAssocID="{4688C773-5B0B-41B5-A3DF-4EB93B6D16A9}" presName="vert1" presStyleCnt="0"/>
      <dgm:spPr/>
    </dgm:pt>
    <dgm:pt modelId="{2C031835-59F6-4BE5-BA78-4BD29A3D8779}" type="pres">
      <dgm:prSet presAssocID="{B8F60D42-F7E5-403B-9496-7DBDC835B2DA}" presName="thickLine" presStyleLbl="alignNode1" presStyleIdx="1" presStyleCnt="5"/>
      <dgm:spPr/>
    </dgm:pt>
    <dgm:pt modelId="{90462F0C-C65C-4F68-8ED3-E2CE0745ABEA}" type="pres">
      <dgm:prSet presAssocID="{B8F60D42-F7E5-403B-9496-7DBDC835B2DA}" presName="horz1" presStyleCnt="0"/>
      <dgm:spPr/>
    </dgm:pt>
    <dgm:pt modelId="{5141A969-98D0-4CE1-99E8-25A4AB74B3B5}" type="pres">
      <dgm:prSet presAssocID="{B8F60D42-F7E5-403B-9496-7DBDC835B2DA}" presName="tx1" presStyleLbl="revTx" presStyleIdx="1" presStyleCnt="5"/>
      <dgm:spPr/>
    </dgm:pt>
    <dgm:pt modelId="{27C4D955-1B71-478A-B876-C9E80565E147}" type="pres">
      <dgm:prSet presAssocID="{B8F60D42-F7E5-403B-9496-7DBDC835B2DA}" presName="vert1" presStyleCnt="0"/>
      <dgm:spPr/>
    </dgm:pt>
    <dgm:pt modelId="{56895E79-912E-463F-9D87-70BBA3DAB90F}" type="pres">
      <dgm:prSet presAssocID="{C53CE8C4-EF8F-4800-8412-788653B59F91}" presName="thickLine" presStyleLbl="alignNode1" presStyleIdx="2" presStyleCnt="5"/>
      <dgm:spPr/>
    </dgm:pt>
    <dgm:pt modelId="{34AFBC82-2245-4685-A5BC-6D28DEA33838}" type="pres">
      <dgm:prSet presAssocID="{C53CE8C4-EF8F-4800-8412-788653B59F91}" presName="horz1" presStyleCnt="0"/>
      <dgm:spPr/>
    </dgm:pt>
    <dgm:pt modelId="{EC3C39D8-88BD-4889-B2AE-D8CA3B452240}" type="pres">
      <dgm:prSet presAssocID="{C53CE8C4-EF8F-4800-8412-788653B59F91}" presName="tx1" presStyleLbl="revTx" presStyleIdx="2" presStyleCnt="5"/>
      <dgm:spPr/>
    </dgm:pt>
    <dgm:pt modelId="{3143706A-F2C1-44E8-A8D6-780B4ABDAD84}" type="pres">
      <dgm:prSet presAssocID="{C53CE8C4-EF8F-4800-8412-788653B59F91}" presName="vert1" presStyleCnt="0"/>
      <dgm:spPr/>
    </dgm:pt>
    <dgm:pt modelId="{3170E3EE-3814-4B8B-8CFF-EBF0196881B0}" type="pres">
      <dgm:prSet presAssocID="{39DABD26-9DC2-4592-B0F0-60AB50205208}" presName="thickLine" presStyleLbl="alignNode1" presStyleIdx="3" presStyleCnt="5"/>
      <dgm:spPr/>
    </dgm:pt>
    <dgm:pt modelId="{8382DA72-4A87-4A9F-AB6B-A4D629364423}" type="pres">
      <dgm:prSet presAssocID="{39DABD26-9DC2-4592-B0F0-60AB50205208}" presName="horz1" presStyleCnt="0"/>
      <dgm:spPr/>
    </dgm:pt>
    <dgm:pt modelId="{B0BBDF1A-82FC-4280-A0FE-2C4C1002F6A9}" type="pres">
      <dgm:prSet presAssocID="{39DABD26-9DC2-4592-B0F0-60AB50205208}" presName="tx1" presStyleLbl="revTx" presStyleIdx="3" presStyleCnt="5"/>
      <dgm:spPr/>
    </dgm:pt>
    <dgm:pt modelId="{AED40C03-B7BA-4A12-9F2C-284AC5515D7A}" type="pres">
      <dgm:prSet presAssocID="{39DABD26-9DC2-4592-B0F0-60AB50205208}" presName="vert1" presStyleCnt="0"/>
      <dgm:spPr/>
    </dgm:pt>
    <dgm:pt modelId="{CA16BF54-5DF0-43FE-A896-05A40F6B1748}" type="pres">
      <dgm:prSet presAssocID="{4DF75199-CF35-40D4-B3C4-4D19C4329729}" presName="thickLine" presStyleLbl="alignNode1" presStyleIdx="4" presStyleCnt="5"/>
      <dgm:spPr/>
    </dgm:pt>
    <dgm:pt modelId="{131F47B8-6124-491D-BBD8-F2F68CC58473}" type="pres">
      <dgm:prSet presAssocID="{4DF75199-CF35-40D4-B3C4-4D19C4329729}" presName="horz1" presStyleCnt="0"/>
      <dgm:spPr/>
    </dgm:pt>
    <dgm:pt modelId="{AA6F894B-D74B-4A41-B2FD-B58C4F9B63EF}" type="pres">
      <dgm:prSet presAssocID="{4DF75199-CF35-40D4-B3C4-4D19C4329729}" presName="tx1" presStyleLbl="revTx" presStyleIdx="4" presStyleCnt="5"/>
      <dgm:spPr/>
    </dgm:pt>
    <dgm:pt modelId="{29958352-FA79-4BA7-A0CC-D4EE94A66633}" type="pres">
      <dgm:prSet presAssocID="{4DF75199-CF35-40D4-B3C4-4D19C4329729}" presName="vert1" presStyleCnt="0"/>
      <dgm:spPr/>
    </dgm:pt>
  </dgm:ptLst>
  <dgm:cxnLst>
    <dgm:cxn modelId="{A6F29C09-6DE6-45AE-A1D1-E499257165C8}" srcId="{6054C578-CCC4-4D68-90B7-D211ED2D73E5}" destId="{C53CE8C4-EF8F-4800-8412-788653B59F91}" srcOrd="2" destOrd="0" parTransId="{6F8ED74B-F140-4A82-86B6-B16BF8C8121F}" sibTransId="{F8C14866-DB3B-41F0-B2AB-A80921E47588}"/>
    <dgm:cxn modelId="{8AD59222-FD0E-4AE0-A31E-FA595A95D72D}" type="presOf" srcId="{C53CE8C4-EF8F-4800-8412-788653B59F91}" destId="{EC3C39D8-88BD-4889-B2AE-D8CA3B452240}" srcOrd="0" destOrd="0" presId="urn:microsoft.com/office/officeart/2008/layout/LinedList"/>
    <dgm:cxn modelId="{8E85F239-F949-4A97-A6B9-DCC2B2C18908}" type="presOf" srcId="{6054C578-CCC4-4D68-90B7-D211ED2D73E5}" destId="{DE055659-6FD9-4E2B-AFA6-85F9879B13EE}" srcOrd="0" destOrd="0" presId="urn:microsoft.com/office/officeart/2008/layout/LinedList"/>
    <dgm:cxn modelId="{64799343-E09E-441B-90A5-1B193C63B528}" srcId="{6054C578-CCC4-4D68-90B7-D211ED2D73E5}" destId="{B8F60D42-F7E5-403B-9496-7DBDC835B2DA}" srcOrd="1" destOrd="0" parTransId="{A6EB4A75-FA55-4B25-BB9B-ECB91E72CEEC}" sibTransId="{C91E9A90-9E4C-4B55-8296-B9746AB84741}"/>
    <dgm:cxn modelId="{C1198F4D-A360-4E33-81BA-85735C8AF48B}" type="presOf" srcId="{4DF75199-CF35-40D4-B3C4-4D19C4329729}" destId="{AA6F894B-D74B-4A41-B2FD-B58C4F9B63EF}" srcOrd="0" destOrd="0" presId="urn:microsoft.com/office/officeart/2008/layout/LinedList"/>
    <dgm:cxn modelId="{82D8774F-5FBA-4F33-BF45-FBE202C4B851}" srcId="{6054C578-CCC4-4D68-90B7-D211ED2D73E5}" destId="{4DF75199-CF35-40D4-B3C4-4D19C4329729}" srcOrd="4" destOrd="0" parTransId="{CF06A68E-2FEE-466C-95EB-E2D43C25537A}" sibTransId="{CF0D0BF6-D1A0-4653-9B4A-D0433B7CD4C6}"/>
    <dgm:cxn modelId="{64F20458-9B0E-493F-A12C-7ECFDFBE667E}" srcId="{6054C578-CCC4-4D68-90B7-D211ED2D73E5}" destId="{4688C773-5B0B-41B5-A3DF-4EB93B6D16A9}" srcOrd="0" destOrd="0" parTransId="{CBAE192A-B1AD-41C4-ADF1-525EA6932822}" sibTransId="{31E5AD86-8B8D-47D8-882C-4BB6096FEB35}"/>
    <dgm:cxn modelId="{93500986-66BF-4250-A758-608F6554E2C3}" type="presOf" srcId="{4688C773-5B0B-41B5-A3DF-4EB93B6D16A9}" destId="{EB406360-EA6E-4D55-858D-866C1A46B6DA}" srcOrd="0" destOrd="0" presId="urn:microsoft.com/office/officeart/2008/layout/LinedList"/>
    <dgm:cxn modelId="{BCD4DAB8-C618-424A-A1E6-5807C7F42075}" type="presOf" srcId="{39DABD26-9DC2-4592-B0F0-60AB50205208}" destId="{B0BBDF1A-82FC-4280-A0FE-2C4C1002F6A9}" srcOrd="0" destOrd="0" presId="urn:microsoft.com/office/officeart/2008/layout/LinedList"/>
    <dgm:cxn modelId="{1F4D51C5-C720-4521-9166-F03948760048}" srcId="{6054C578-CCC4-4D68-90B7-D211ED2D73E5}" destId="{39DABD26-9DC2-4592-B0F0-60AB50205208}" srcOrd="3" destOrd="0" parTransId="{7B6E331C-D2F0-43F3-A9DC-03AD9BDA6D65}" sibTransId="{FE56657E-25D8-425D-B752-663B214CF630}"/>
    <dgm:cxn modelId="{B7E2BEC8-EB94-4210-A46C-C59454EC8BB8}" type="presOf" srcId="{B8F60D42-F7E5-403B-9496-7DBDC835B2DA}" destId="{5141A969-98D0-4CE1-99E8-25A4AB74B3B5}" srcOrd="0" destOrd="0" presId="urn:microsoft.com/office/officeart/2008/layout/LinedList"/>
    <dgm:cxn modelId="{F2408BEF-565D-41E0-AEBA-70A7788625A4}" type="presParOf" srcId="{DE055659-6FD9-4E2B-AFA6-85F9879B13EE}" destId="{D0718E4F-1477-44DB-8EAC-5A7914EE0360}" srcOrd="0" destOrd="0" presId="urn:microsoft.com/office/officeart/2008/layout/LinedList"/>
    <dgm:cxn modelId="{9A30F7C1-4F9C-4A50-A461-CC8278F8C8E6}" type="presParOf" srcId="{DE055659-6FD9-4E2B-AFA6-85F9879B13EE}" destId="{77536674-76E8-4FB2-8679-4B90A0CE683F}" srcOrd="1" destOrd="0" presId="urn:microsoft.com/office/officeart/2008/layout/LinedList"/>
    <dgm:cxn modelId="{90F620E3-7852-4DCE-8EE8-B0B667C5DF51}" type="presParOf" srcId="{77536674-76E8-4FB2-8679-4B90A0CE683F}" destId="{EB406360-EA6E-4D55-858D-866C1A46B6DA}" srcOrd="0" destOrd="0" presId="urn:microsoft.com/office/officeart/2008/layout/LinedList"/>
    <dgm:cxn modelId="{E70C7523-EBA4-4B86-ADDF-110C2D78E6FE}" type="presParOf" srcId="{77536674-76E8-4FB2-8679-4B90A0CE683F}" destId="{44AC9C74-39E6-4AC5-A247-85B39994F85D}" srcOrd="1" destOrd="0" presId="urn:microsoft.com/office/officeart/2008/layout/LinedList"/>
    <dgm:cxn modelId="{CEBCD458-886B-416E-B6FB-139E91DD9578}" type="presParOf" srcId="{DE055659-6FD9-4E2B-AFA6-85F9879B13EE}" destId="{2C031835-59F6-4BE5-BA78-4BD29A3D8779}" srcOrd="2" destOrd="0" presId="urn:microsoft.com/office/officeart/2008/layout/LinedList"/>
    <dgm:cxn modelId="{F744D8E3-FC05-4536-A4D8-1477CCE803E7}" type="presParOf" srcId="{DE055659-6FD9-4E2B-AFA6-85F9879B13EE}" destId="{90462F0C-C65C-4F68-8ED3-E2CE0745ABEA}" srcOrd="3" destOrd="0" presId="urn:microsoft.com/office/officeart/2008/layout/LinedList"/>
    <dgm:cxn modelId="{ED954BD5-3E63-4D95-B87C-B89DC711BA5E}" type="presParOf" srcId="{90462F0C-C65C-4F68-8ED3-E2CE0745ABEA}" destId="{5141A969-98D0-4CE1-99E8-25A4AB74B3B5}" srcOrd="0" destOrd="0" presId="urn:microsoft.com/office/officeart/2008/layout/LinedList"/>
    <dgm:cxn modelId="{C562B76B-67F8-401D-8DDA-4259E5130E7C}" type="presParOf" srcId="{90462F0C-C65C-4F68-8ED3-E2CE0745ABEA}" destId="{27C4D955-1B71-478A-B876-C9E80565E147}" srcOrd="1" destOrd="0" presId="urn:microsoft.com/office/officeart/2008/layout/LinedList"/>
    <dgm:cxn modelId="{59596767-440D-44BA-866C-B10693E477D2}" type="presParOf" srcId="{DE055659-6FD9-4E2B-AFA6-85F9879B13EE}" destId="{56895E79-912E-463F-9D87-70BBA3DAB90F}" srcOrd="4" destOrd="0" presId="urn:microsoft.com/office/officeart/2008/layout/LinedList"/>
    <dgm:cxn modelId="{791A3EA0-9735-4B08-81E4-63854101D448}" type="presParOf" srcId="{DE055659-6FD9-4E2B-AFA6-85F9879B13EE}" destId="{34AFBC82-2245-4685-A5BC-6D28DEA33838}" srcOrd="5" destOrd="0" presId="urn:microsoft.com/office/officeart/2008/layout/LinedList"/>
    <dgm:cxn modelId="{FFBC6FF5-2DA9-489B-91FC-01757D6053C4}" type="presParOf" srcId="{34AFBC82-2245-4685-A5BC-6D28DEA33838}" destId="{EC3C39D8-88BD-4889-B2AE-D8CA3B452240}" srcOrd="0" destOrd="0" presId="urn:microsoft.com/office/officeart/2008/layout/LinedList"/>
    <dgm:cxn modelId="{A1D61542-67C3-4066-AC20-9BFBA4E6DAFD}" type="presParOf" srcId="{34AFBC82-2245-4685-A5BC-6D28DEA33838}" destId="{3143706A-F2C1-44E8-A8D6-780B4ABDAD84}" srcOrd="1" destOrd="0" presId="urn:microsoft.com/office/officeart/2008/layout/LinedList"/>
    <dgm:cxn modelId="{18E6B256-91CE-4F96-8E9C-DD8835E567B0}" type="presParOf" srcId="{DE055659-6FD9-4E2B-AFA6-85F9879B13EE}" destId="{3170E3EE-3814-4B8B-8CFF-EBF0196881B0}" srcOrd="6" destOrd="0" presId="urn:microsoft.com/office/officeart/2008/layout/LinedList"/>
    <dgm:cxn modelId="{0E2A71BC-C00B-44BB-8CC6-68A304A6FD6D}" type="presParOf" srcId="{DE055659-6FD9-4E2B-AFA6-85F9879B13EE}" destId="{8382DA72-4A87-4A9F-AB6B-A4D629364423}" srcOrd="7" destOrd="0" presId="urn:microsoft.com/office/officeart/2008/layout/LinedList"/>
    <dgm:cxn modelId="{70C4908B-D758-4302-87E9-5A809FE2089E}" type="presParOf" srcId="{8382DA72-4A87-4A9F-AB6B-A4D629364423}" destId="{B0BBDF1A-82FC-4280-A0FE-2C4C1002F6A9}" srcOrd="0" destOrd="0" presId="urn:microsoft.com/office/officeart/2008/layout/LinedList"/>
    <dgm:cxn modelId="{1FC41192-70AF-4D50-8B7F-1593F8216E2B}" type="presParOf" srcId="{8382DA72-4A87-4A9F-AB6B-A4D629364423}" destId="{AED40C03-B7BA-4A12-9F2C-284AC5515D7A}" srcOrd="1" destOrd="0" presId="urn:microsoft.com/office/officeart/2008/layout/LinedList"/>
    <dgm:cxn modelId="{66B09314-18CB-45DC-B607-45C92D0C695C}" type="presParOf" srcId="{DE055659-6FD9-4E2B-AFA6-85F9879B13EE}" destId="{CA16BF54-5DF0-43FE-A896-05A40F6B1748}" srcOrd="8" destOrd="0" presId="urn:microsoft.com/office/officeart/2008/layout/LinedList"/>
    <dgm:cxn modelId="{B1C586D3-A212-46C7-AE8A-75BCC5154593}" type="presParOf" srcId="{DE055659-6FD9-4E2B-AFA6-85F9879B13EE}" destId="{131F47B8-6124-491D-BBD8-F2F68CC58473}" srcOrd="9" destOrd="0" presId="urn:microsoft.com/office/officeart/2008/layout/LinedList"/>
    <dgm:cxn modelId="{99E1C7D1-BEB9-4303-AE69-B9D42C38C382}" type="presParOf" srcId="{131F47B8-6124-491D-BBD8-F2F68CC58473}" destId="{AA6F894B-D74B-4A41-B2FD-B58C4F9B63EF}" srcOrd="0" destOrd="0" presId="urn:microsoft.com/office/officeart/2008/layout/LinedList"/>
    <dgm:cxn modelId="{B1370996-13EF-4DF0-BAFE-F8CFA41E1D72}" type="presParOf" srcId="{131F47B8-6124-491D-BBD8-F2F68CC58473}" destId="{29958352-FA79-4BA7-A0CC-D4EE94A666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3D38F6-FE93-42C0-9457-95A078C8C55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BFBBA3-0401-4B98-A032-194BDF498D6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Newer therapies are on their way!</a:t>
          </a:r>
          <a:endParaRPr lang="en-US" dirty="0"/>
        </a:p>
      </dgm:t>
    </dgm:pt>
    <dgm:pt modelId="{CAE52580-9483-4849-9DAA-C17C4BE253BD}" type="parTrans" cxnId="{3D6794CE-586B-4BF0-A6D0-E6C128B770AB}">
      <dgm:prSet/>
      <dgm:spPr/>
      <dgm:t>
        <a:bodyPr/>
        <a:lstStyle/>
        <a:p>
          <a:endParaRPr lang="en-US"/>
        </a:p>
      </dgm:t>
    </dgm:pt>
    <dgm:pt modelId="{2C5ADB57-EEBE-499E-8911-82CD8D380C0F}" type="sibTrans" cxnId="{3D6794CE-586B-4BF0-A6D0-E6C128B770AB}">
      <dgm:prSet/>
      <dgm:spPr/>
      <dgm:t>
        <a:bodyPr/>
        <a:lstStyle/>
        <a:p>
          <a:endParaRPr lang="en-US"/>
        </a:p>
      </dgm:t>
    </dgm:pt>
    <dgm:pt modelId="{679E775A-64E7-4C08-86D6-30B29E19DFA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World of diabetes is constantly evolving</a:t>
          </a:r>
          <a:endParaRPr lang="en-US" dirty="0"/>
        </a:p>
      </dgm:t>
    </dgm:pt>
    <dgm:pt modelId="{BE99692E-E64C-4E65-8DE6-EA83F52F1754}" type="parTrans" cxnId="{BB529983-41F9-464A-9AE4-CD30615B736F}">
      <dgm:prSet/>
      <dgm:spPr/>
      <dgm:t>
        <a:bodyPr/>
        <a:lstStyle/>
        <a:p>
          <a:endParaRPr lang="en-US"/>
        </a:p>
      </dgm:t>
    </dgm:pt>
    <dgm:pt modelId="{8C636739-70BC-4BE9-90CB-6A87CD5F540A}" type="sibTrans" cxnId="{BB529983-41F9-464A-9AE4-CD30615B736F}">
      <dgm:prSet/>
      <dgm:spPr/>
      <dgm:t>
        <a:bodyPr/>
        <a:lstStyle/>
        <a:p>
          <a:endParaRPr lang="en-US"/>
        </a:p>
      </dgm:t>
    </dgm:pt>
    <dgm:pt modelId="{4EA6CEBA-8E67-455B-ABD4-308D609659B3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dirty="0"/>
            <a:t>Pharmacists are an integral members of the</a:t>
          </a:r>
          <a:r>
            <a:rPr lang="en-GB" dirty="0">
              <a:latin typeface="Calibri Light" panose="020F0302020204030204"/>
            </a:rPr>
            <a:t> healthcare </a:t>
          </a:r>
          <a:r>
            <a:rPr lang="en-GB" dirty="0"/>
            <a:t>team</a:t>
          </a:r>
          <a:endParaRPr lang="en-US" dirty="0"/>
        </a:p>
      </dgm:t>
    </dgm:pt>
    <dgm:pt modelId="{5EE98FB4-76A5-4C40-A101-C832D369CD32}" type="parTrans" cxnId="{A26B719C-C95A-4785-83EE-1DBFC17A44CB}">
      <dgm:prSet/>
      <dgm:spPr/>
      <dgm:t>
        <a:bodyPr/>
        <a:lstStyle/>
        <a:p>
          <a:endParaRPr lang="en-US"/>
        </a:p>
      </dgm:t>
    </dgm:pt>
    <dgm:pt modelId="{E34CB8D7-1C44-44A9-B9FF-F512063313DA}" type="sibTrans" cxnId="{A26B719C-C95A-4785-83EE-1DBFC17A44CB}">
      <dgm:prSet/>
      <dgm:spPr/>
      <dgm:t>
        <a:bodyPr/>
        <a:lstStyle/>
        <a:p>
          <a:endParaRPr lang="en-US"/>
        </a:p>
      </dgm:t>
    </dgm:pt>
    <dgm:pt modelId="{66EE2D13-9703-48EE-B28E-DB19CBCAE4CB}" type="pres">
      <dgm:prSet presAssocID="{543D38F6-FE93-42C0-9457-95A078C8C552}" presName="root" presStyleCnt="0">
        <dgm:presLayoutVars>
          <dgm:dir/>
          <dgm:resizeHandles val="exact"/>
        </dgm:presLayoutVars>
      </dgm:prSet>
      <dgm:spPr/>
    </dgm:pt>
    <dgm:pt modelId="{1F65138A-CC88-4AE3-B996-B9B5FA2323A8}" type="pres">
      <dgm:prSet presAssocID="{2EBFBBA3-0401-4B98-A032-194BDF498D65}" presName="compNode" presStyleCnt="0"/>
      <dgm:spPr/>
    </dgm:pt>
    <dgm:pt modelId="{BC04515C-5B74-4F49-AB11-A2FFF52D3481}" type="pres">
      <dgm:prSet presAssocID="{2EBFBBA3-0401-4B98-A032-194BDF498D65}" presName="bgRect" presStyleLbl="bgShp" presStyleIdx="0" presStyleCnt="3"/>
      <dgm:spPr/>
    </dgm:pt>
    <dgm:pt modelId="{A4179533-0A33-447D-9637-4C1A03C00B08}" type="pres">
      <dgm:prSet presAssocID="{2EBFBBA3-0401-4B98-A032-194BDF498D65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9DD673C4-482B-4AC3-A6C4-F6E058A80ABF}" type="pres">
      <dgm:prSet presAssocID="{2EBFBBA3-0401-4B98-A032-194BDF498D65}" presName="spaceRect" presStyleCnt="0"/>
      <dgm:spPr/>
    </dgm:pt>
    <dgm:pt modelId="{96B7AC2C-A803-4935-B8AF-DCC97D57F30F}" type="pres">
      <dgm:prSet presAssocID="{2EBFBBA3-0401-4B98-A032-194BDF498D65}" presName="parTx" presStyleLbl="revTx" presStyleIdx="0" presStyleCnt="3">
        <dgm:presLayoutVars>
          <dgm:chMax val="0"/>
          <dgm:chPref val="0"/>
        </dgm:presLayoutVars>
      </dgm:prSet>
      <dgm:spPr/>
    </dgm:pt>
    <dgm:pt modelId="{63564B15-BAE0-487B-B20A-ED3BBF55A61A}" type="pres">
      <dgm:prSet presAssocID="{2C5ADB57-EEBE-499E-8911-82CD8D380C0F}" presName="sibTrans" presStyleCnt="0"/>
      <dgm:spPr/>
    </dgm:pt>
    <dgm:pt modelId="{B4E08CBE-1F93-4E05-8CEB-21C15F82A031}" type="pres">
      <dgm:prSet presAssocID="{679E775A-64E7-4C08-86D6-30B29E19DFA5}" presName="compNode" presStyleCnt="0"/>
      <dgm:spPr/>
    </dgm:pt>
    <dgm:pt modelId="{52F2A244-211E-46CC-8587-FF27DABCE1C6}" type="pres">
      <dgm:prSet presAssocID="{679E775A-64E7-4C08-86D6-30B29E19DFA5}" presName="bgRect" presStyleLbl="bgShp" presStyleIdx="1" presStyleCnt="3"/>
      <dgm:spPr/>
    </dgm:pt>
    <dgm:pt modelId="{481DCA44-0E82-4DC4-A313-0A0ED3A03753}" type="pres">
      <dgm:prSet presAssocID="{679E775A-64E7-4C08-86D6-30B29E19DFA5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596F0A30-F89F-4EA4-B813-DF23A87A0BEF}" type="pres">
      <dgm:prSet presAssocID="{679E775A-64E7-4C08-86D6-30B29E19DFA5}" presName="spaceRect" presStyleCnt="0"/>
      <dgm:spPr/>
    </dgm:pt>
    <dgm:pt modelId="{819EAD40-D4BA-446A-86E6-6BCB9C5D0645}" type="pres">
      <dgm:prSet presAssocID="{679E775A-64E7-4C08-86D6-30B29E19DFA5}" presName="parTx" presStyleLbl="revTx" presStyleIdx="1" presStyleCnt="3">
        <dgm:presLayoutVars>
          <dgm:chMax val="0"/>
          <dgm:chPref val="0"/>
        </dgm:presLayoutVars>
      </dgm:prSet>
      <dgm:spPr/>
    </dgm:pt>
    <dgm:pt modelId="{25C486E8-CD52-4FD5-9869-5E4648849B66}" type="pres">
      <dgm:prSet presAssocID="{8C636739-70BC-4BE9-90CB-6A87CD5F540A}" presName="sibTrans" presStyleCnt="0"/>
      <dgm:spPr/>
    </dgm:pt>
    <dgm:pt modelId="{7A2EC78E-37A2-4A9A-BCF5-89731977860B}" type="pres">
      <dgm:prSet presAssocID="{4EA6CEBA-8E67-455B-ABD4-308D609659B3}" presName="compNode" presStyleCnt="0"/>
      <dgm:spPr/>
    </dgm:pt>
    <dgm:pt modelId="{D29F0E0D-3595-447E-B16B-9811E1EA9BE2}" type="pres">
      <dgm:prSet presAssocID="{4EA6CEBA-8E67-455B-ABD4-308D609659B3}" presName="bgRect" presStyleLbl="bgShp" presStyleIdx="2" presStyleCnt="3"/>
      <dgm:spPr/>
    </dgm:pt>
    <dgm:pt modelId="{30931D55-1C19-4E5C-B385-436349EF068E}" type="pres">
      <dgm:prSet presAssocID="{4EA6CEBA-8E67-455B-ABD4-308D609659B3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7F771685-3456-4184-A6F9-E5D5EE0C88BE}" type="pres">
      <dgm:prSet presAssocID="{4EA6CEBA-8E67-455B-ABD4-308D609659B3}" presName="spaceRect" presStyleCnt="0"/>
      <dgm:spPr/>
    </dgm:pt>
    <dgm:pt modelId="{E8A5A8E8-2BBA-45D3-9C70-B4EC4B3492AA}" type="pres">
      <dgm:prSet presAssocID="{4EA6CEBA-8E67-455B-ABD4-308D609659B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3EB1E0E-2EC7-430C-A5C5-A8CBCF306013}" type="presOf" srcId="{2EBFBBA3-0401-4B98-A032-194BDF498D65}" destId="{96B7AC2C-A803-4935-B8AF-DCC97D57F30F}" srcOrd="0" destOrd="0" presId="urn:microsoft.com/office/officeart/2018/2/layout/IconVerticalSolidList"/>
    <dgm:cxn modelId="{0589ED46-90A3-465F-AB3C-57DBA7A44071}" type="presOf" srcId="{543D38F6-FE93-42C0-9457-95A078C8C552}" destId="{66EE2D13-9703-48EE-B28E-DB19CBCAE4CB}" srcOrd="0" destOrd="0" presId="urn:microsoft.com/office/officeart/2018/2/layout/IconVerticalSolidList"/>
    <dgm:cxn modelId="{BB529983-41F9-464A-9AE4-CD30615B736F}" srcId="{543D38F6-FE93-42C0-9457-95A078C8C552}" destId="{679E775A-64E7-4C08-86D6-30B29E19DFA5}" srcOrd="1" destOrd="0" parTransId="{BE99692E-E64C-4E65-8DE6-EA83F52F1754}" sibTransId="{8C636739-70BC-4BE9-90CB-6A87CD5F540A}"/>
    <dgm:cxn modelId="{A26B719C-C95A-4785-83EE-1DBFC17A44CB}" srcId="{543D38F6-FE93-42C0-9457-95A078C8C552}" destId="{4EA6CEBA-8E67-455B-ABD4-308D609659B3}" srcOrd="2" destOrd="0" parTransId="{5EE98FB4-76A5-4C40-A101-C832D369CD32}" sibTransId="{E34CB8D7-1C44-44A9-B9FF-F512063313DA}"/>
    <dgm:cxn modelId="{C52ED7B5-9F90-4714-9570-CB093F8AC783}" type="presOf" srcId="{679E775A-64E7-4C08-86D6-30B29E19DFA5}" destId="{819EAD40-D4BA-446A-86E6-6BCB9C5D0645}" srcOrd="0" destOrd="0" presId="urn:microsoft.com/office/officeart/2018/2/layout/IconVerticalSolidList"/>
    <dgm:cxn modelId="{835205BB-89BC-4184-846B-71F4E08851F1}" type="presOf" srcId="{4EA6CEBA-8E67-455B-ABD4-308D609659B3}" destId="{E8A5A8E8-2BBA-45D3-9C70-B4EC4B3492AA}" srcOrd="0" destOrd="0" presId="urn:microsoft.com/office/officeart/2018/2/layout/IconVerticalSolidList"/>
    <dgm:cxn modelId="{3D6794CE-586B-4BF0-A6D0-E6C128B770AB}" srcId="{543D38F6-FE93-42C0-9457-95A078C8C552}" destId="{2EBFBBA3-0401-4B98-A032-194BDF498D65}" srcOrd="0" destOrd="0" parTransId="{CAE52580-9483-4849-9DAA-C17C4BE253BD}" sibTransId="{2C5ADB57-EEBE-499E-8911-82CD8D380C0F}"/>
    <dgm:cxn modelId="{5EC2817D-353E-4EF2-B621-639EC1789AE3}" type="presParOf" srcId="{66EE2D13-9703-48EE-B28E-DB19CBCAE4CB}" destId="{1F65138A-CC88-4AE3-B996-B9B5FA2323A8}" srcOrd="0" destOrd="0" presId="urn:microsoft.com/office/officeart/2018/2/layout/IconVerticalSolidList"/>
    <dgm:cxn modelId="{CE293BAD-2031-4C96-860A-5C07B73ACDBC}" type="presParOf" srcId="{1F65138A-CC88-4AE3-B996-B9B5FA2323A8}" destId="{BC04515C-5B74-4F49-AB11-A2FFF52D3481}" srcOrd="0" destOrd="0" presId="urn:microsoft.com/office/officeart/2018/2/layout/IconVerticalSolidList"/>
    <dgm:cxn modelId="{63B16227-3E8F-4F70-A70E-1287608D045B}" type="presParOf" srcId="{1F65138A-CC88-4AE3-B996-B9B5FA2323A8}" destId="{A4179533-0A33-447D-9637-4C1A03C00B08}" srcOrd="1" destOrd="0" presId="urn:microsoft.com/office/officeart/2018/2/layout/IconVerticalSolidList"/>
    <dgm:cxn modelId="{0CD554B6-E0DA-4B5E-8F6B-35C5BDB6A708}" type="presParOf" srcId="{1F65138A-CC88-4AE3-B996-B9B5FA2323A8}" destId="{9DD673C4-482B-4AC3-A6C4-F6E058A80ABF}" srcOrd="2" destOrd="0" presId="urn:microsoft.com/office/officeart/2018/2/layout/IconVerticalSolidList"/>
    <dgm:cxn modelId="{EFBB4DFD-B361-411A-BF95-FC94FE7FA675}" type="presParOf" srcId="{1F65138A-CC88-4AE3-B996-B9B5FA2323A8}" destId="{96B7AC2C-A803-4935-B8AF-DCC97D57F30F}" srcOrd="3" destOrd="0" presId="urn:microsoft.com/office/officeart/2018/2/layout/IconVerticalSolidList"/>
    <dgm:cxn modelId="{BC60BF3F-D821-42FE-8B12-BDA1C3EB61D8}" type="presParOf" srcId="{66EE2D13-9703-48EE-B28E-DB19CBCAE4CB}" destId="{63564B15-BAE0-487B-B20A-ED3BBF55A61A}" srcOrd="1" destOrd="0" presId="urn:microsoft.com/office/officeart/2018/2/layout/IconVerticalSolidList"/>
    <dgm:cxn modelId="{1BFE91CB-B29A-4118-ABAD-8071EA1C1FE0}" type="presParOf" srcId="{66EE2D13-9703-48EE-B28E-DB19CBCAE4CB}" destId="{B4E08CBE-1F93-4E05-8CEB-21C15F82A031}" srcOrd="2" destOrd="0" presId="urn:microsoft.com/office/officeart/2018/2/layout/IconVerticalSolidList"/>
    <dgm:cxn modelId="{6C359814-937D-47CE-B21E-2755042F36FB}" type="presParOf" srcId="{B4E08CBE-1F93-4E05-8CEB-21C15F82A031}" destId="{52F2A244-211E-46CC-8587-FF27DABCE1C6}" srcOrd="0" destOrd="0" presId="urn:microsoft.com/office/officeart/2018/2/layout/IconVerticalSolidList"/>
    <dgm:cxn modelId="{85F198E1-202F-4043-9B36-32876E8E60B4}" type="presParOf" srcId="{B4E08CBE-1F93-4E05-8CEB-21C15F82A031}" destId="{481DCA44-0E82-4DC4-A313-0A0ED3A03753}" srcOrd="1" destOrd="0" presId="urn:microsoft.com/office/officeart/2018/2/layout/IconVerticalSolidList"/>
    <dgm:cxn modelId="{67E3DA34-86F0-4AEE-9DA0-3EAEAB193612}" type="presParOf" srcId="{B4E08CBE-1F93-4E05-8CEB-21C15F82A031}" destId="{596F0A30-F89F-4EA4-B813-DF23A87A0BEF}" srcOrd="2" destOrd="0" presId="urn:microsoft.com/office/officeart/2018/2/layout/IconVerticalSolidList"/>
    <dgm:cxn modelId="{98EFA79C-1601-4F71-BAED-52E0C6909740}" type="presParOf" srcId="{B4E08CBE-1F93-4E05-8CEB-21C15F82A031}" destId="{819EAD40-D4BA-446A-86E6-6BCB9C5D0645}" srcOrd="3" destOrd="0" presId="urn:microsoft.com/office/officeart/2018/2/layout/IconVerticalSolidList"/>
    <dgm:cxn modelId="{C32AB536-B83F-4D08-A3F8-BBCA672E720D}" type="presParOf" srcId="{66EE2D13-9703-48EE-B28E-DB19CBCAE4CB}" destId="{25C486E8-CD52-4FD5-9869-5E4648849B66}" srcOrd="3" destOrd="0" presId="urn:microsoft.com/office/officeart/2018/2/layout/IconVerticalSolidList"/>
    <dgm:cxn modelId="{E5A54455-F866-45EA-AEB0-6771EA55DDF0}" type="presParOf" srcId="{66EE2D13-9703-48EE-B28E-DB19CBCAE4CB}" destId="{7A2EC78E-37A2-4A9A-BCF5-89731977860B}" srcOrd="4" destOrd="0" presId="urn:microsoft.com/office/officeart/2018/2/layout/IconVerticalSolidList"/>
    <dgm:cxn modelId="{145FEA2B-956D-47BA-A17E-2DD946F3289C}" type="presParOf" srcId="{7A2EC78E-37A2-4A9A-BCF5-89731977860B}" destId="{D29F0E0D-3595-447E-B16B-9811E1EA9BE2}" srcOrd="0" destOrd="0" presId="urn:microsoft.com/office/officeart/2018/2/layout/IconVerticalSolidList"/>
    <dgm:cxn modelId="{60F777EF-5F2F-4504-9DB6-D3893FBE93E5}" type="presParOf" srcId="{7A2EC78E-37A2-4A9A-BCF5-89731977860B}" destId="{30931D55-1C19-4E5C-B385-436349EF068E}" srcOrd="1" destOrd="0" presId="urn:microsoft.com/office/officeart/2018/2/layout/IconVerticalSolidList"/>
    <dgm:cxn modelId="{075CD653-879F-4AB0-AF98-B43489C0B69D}" type="presParOf" srcId="{7A2EC78E-37A2-4A9A-BCF5-89731977860B}" destId="{7F771685-3456-4184-A6F9-E5D5EE0C88BE}" srcOrd="2" destOrd="0" presId="urn:microsoft.com/office/officeart/2018/2/layout/IconVerticalSolidList"/>
    <dgm:cxn modelId="{B42792D0-FC8C-433C-AD58-35109D29DDC4}" type="presParOf" srcId="{7A2EC78E-37A2-4A9A-BCF5-89731977860B}" destId="{E8A5A8E8-2BBA-45D3-9C70-B4EC4B3492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640AD4-0AA0-4E2F-A460-EA9B2507EDA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F0AE3B2-8F7D-4725-A0F1-F447661E8DB7}">
      <dgm:prSet/>
      <dgm:spPr/>
      <dgm:t>
        <a:bodyPr/>
        <a:lstStyle/>
        <a:p>
          <a:r>
            <a:rPr lang="en-GB"/>
            <a:t>Thank you for listening!</a:t>
          </a:r>
          <a:endParaRPr lang="en-US"/>
        </a:p>
      </dgm:t>
    </dgm:pt>
    <dgm:pt modelId="{B35A5316-50D3-4CFB-BC2C-36DC4F487C4E}" type="parTrans" cxnId="{6A2BB2FF-387B-4007-AB3E-B4087A86D1A3}">
      <dgm:prSet/>
      <dgm:spPr/>
      <dgm:t>
        <a:bodyPr/>
        <a:lstStyle/>
        <a:p>
          <a:endParaRPr lang="en-US"/>
        </a:p>
      </dgm:t>
    </dgm:pt>
    <dgm:pt modelId="{AAE7DFA1-D43A-4106-B9B7-E59C322C743F}" type="sibTrans" cxnId="{6A2BB2FF-387B-4007-AB3E-B4087A86D1A3}">
      <dgm:prSet/>
      <dgm:spPr/>
      <dgm:t>
        <a:bodyPr/>
        <a:lstStyle/>
        <a:p>
          <a:endParaRPr lang="en-US"/>
        </a:p>
      </dgm:t>
    </dgm:pt>
    <dgm:pt modelId="{C7052EEF-39D7-4A1C-A21D-72F25886A3CF}">
      <dgm:prSet/>
      <dgm:spPr/>
      <dgm:t>
        <a:bodyPr/>
        <a:lstStyle/>
        <a:p>
          <a:r>
            <a:rPr lang="en-GB"/>
            <a:t>Any questions??</a:t>
          </a:r>
          <a:endParaRPr lang="en-US"/>
        </a:p>
      </dgm:t>
    </dgm:pt>
    <dgm:pt modelId="{CB109BFD-7694-4B20-B81F-8186E36B6597}" type="parTrans" cxnId="{00DAB7C2-98B5-4AD5-B948-6B7ACF3DE443}">
      <dgm:prSet/>
      <dgm:spPr/>
      <dgm:t>
        <a:bodyPr/>
        <a:lstStyle/>
        <a:p>
          <a:endParaRPr lang="en-US"/>
        </a:p>
      </dgm:t>
    </dgm:pt>
    <dgm:pt modelId="{8511FFF1-3809-4B16-8D79-FA96026BD202}" type="sibTrans" cxnId="{00DAB7C2-98B5-4AD5-B948-6B7ACF3DE443}">
      <dgm:prSet/>
      <dgm:spPr/>
      <dgm:t>
        <a:bodyPr/>
        <a:lstStyle/>
        <a:p>
          <a:endParaRPr lang="en-US"/>
        </a:p>
      </dgm:t>
    </dgm:pt>
    <dgm:pt modelId="{3CBA7FED-EC11-4A61-98E6-514B0B172958}" type="pres">
      <dgm:prSet presAssocID="{14640AD4-0AA0-4E2F-A460-EA9B2507EDA5}" presName="root" presStyleCnt="0">
        <dgm:presLayoutVars>
          <dgm:dir/>
          <dgm:resizeHandles val="exact"/>
        </dgm:presLayoutVars>
      </dgm:prSet>
      <dgm:spPr/>
    </dgm:pt>
    <dgm:pt modelId="{D3487998-A2A1-4191-B950-5F1A022E8FB0}" type="pres">
      <dgm:prSet presAssocID="{FF0AE3B2-8F7D-4725-A0F1-F447661E8DB7}" presName="compNode" presStyleCnt="0"/>
      <dgm:spPr/>
    </dgm:pt>
    <dgm:pt modelId="{ADB622E3-8894-45C2-84AB-DF9F353F2770}" type="pres">
      <dgm:prSet presAssocID="{FF0AE3B2-8F7D-4725-A0F1-F447661E8DB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A8726F0B-6BA1-4F4C-B87C-E2983E245600}" type="pres">
      <dgm:prSet presAssocID="{FF0AE3B2-8F7D-4725-A0F1-F447661E8DB7}" presName="spaceRect" presStyleCnt="0"/>
      <dgm:spPr/>
    </dgm:pt>
    <dgm:pt modelId="{2D016EAF-6A9E-43A5-BE0A-C1ADDFD9F869}" type="pres">
      <dgm:prSet presAssocID="{FF0AE3B2-8F7D-4725-A0F1-F447661E8DB7}" presName="textRect" presStyleLbl="revTx" presStyleIdx="0" presStyleCnt="2">
        <dgm:presLayoutVars>
          <dgm:chMax val="1"/>
          <dgm:chPref val="1"/>
        </dgm:presLayoutVars>
      </dgm:prSet>
      <dgm:spPr/>
    </dgm:pt>
    <dgm:pt modelId="{B6B157BD-6888-46E4-B480-97D022E0B8DF}" type="pres">
      <dgm:prSet presAssocID="{AAE7DFA1-D43A-4106-B9B7-E59C322C743F}" presName="sibTrans" presStyleCnt="0"/>
      <dgm:spPr/>
    </dgm:pt>
    <dgm:pt modelId="{47C3B7AD-804B-4726-AF19-BF5BCD24496C}" type="pres">
      <dgm:prSet presAssocID="{C7052EEF-39D7-4A1C-A21D-72F25886A3CF}" presName="compNode" presStyleCnt="0"/>
      <dgm:spPr/>
    </dgm:pt>
    <dgm:pt modelId="{98DE4C52-DCCB-4445-984B-940E7A01C1F8}" type="pres">
      <dgm:prSet presAssocID="{C7052EEF-39D7-4A1C-A21D-72F25886A3C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F5932BBB-FFCB-40A6-89E7-E808B2F0D546}" type="pres">
      <dgm:prSet presAssocID="{C7052EEF-39D7-4A1C-A21D-72F25886A3CF}" presName="spaceRect" presStyleCnt="0"/>
      <dgm:spPr/>
    </dgm:pt>
    <dgm:pt modelId="{5113CEA1-BA81-4DFB-9717-35F5FC27C0F5}" type="pres">
      <dgm:prSet presAssocID="{C7052EEF-39D7-4A1C-A21D-72F25886A3C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F482E80-2052-40F0-B634-4A4353DDD382}" type="presOf" srcId="{14640AD4-0AA0-4E2F-A460-EA9B2507EDA5}" destId="{3CBA7FED-EC11-4A61-98E6-514B0B172958}" srcOrd="0" destOrd="0" presId="urn:microsoft.com/office/officeart/2018/2/layout/IconLabelList"/>
    <dgm:cxn modelId="{E5A8019F-4D9E-4929-A166-1DB95838D518}" type="presOf" srcId="{FF0AE3B2-8F7D-4725-A0F1-F447661E8DB7}" destId="{2D016EAF-6A9E-43A5-BE0A-C1ADDFD9F869}" srcOrd="0" destOrd="0" presId="urn:microsoft.com/office/officeart/2018/2/layout/IconLabelList"/>
    <dgm:cxn modelId="{306F50B4-41A7-4F3F-AD9E-347DB69DE514}" type="presOf" srcId="{C7052EEF-39D7-4A1C-A21D-72F25886A3CF}" destId="{5113CEA1-BA81-4DFB-9717-35F5FC27C0F5}" srcOrd="0" destOrd="0" presId="urn:microsoft.com/office/officeart/2018/2/layout/IconLabelList"/>
    <dgm:cxn modelId="{00DAB7C2-98B5-4AD5-B948-6B7ACF3DE443}" srcId="{14640AD4-0AA0-4E2F-A460-EA9B2507EDA5}" destId="{C7052EEF-39D7-4A1C-A21D-72F25886A3CF}" srcOrd="1" destOrd="0" parTransId="{CB109BFD-7694-4B20-B81F-8186E36B6597}" sibTransId="{8511FFF1-3809-4B16-8D79-FA96026BD202}"/>
    <dgm:cxn modelId="{6A2BB2FF-387B-4007-AB3E-B4087A86D1A3}" srcId="{14640AD4-0AA0-4E2F-A460-EA9B2507EDA5}" destId="{FF0AE3B2-8F7D-4725-A0F1-F447661E8DB7}" srcOrd="0" destOrd="0" parTransId="{B35A5316-50D3-4CFB-BC2C-36DC4F487C4E}" sibTransId="{AAE7DFA1-D43A-4106-B9B7-E59C322C743F}"/>
    <dgm:cxn modelId="{E687CE75-FF1D-42A1-BE5F-F95ED1420ECD}" type="presParOf" srcId="{3CBA7FED-EC11-4A61-98E6-514B0B172958}" destId="{D3487998-A2A1-4191-B950-5F1A022E8FB0}" srcOrd="0" destOrd="0" presId="urn:microsoft.com/office/officeart/2018/2/layout/IconLabelList"/>
    <dgm:cxn modelId="{9EC675DB-AA5B-409B-8F78-530F10000CB2}" type="presParOf" srcId="{D3487998-A2A1-4191-B950-5F1A022E8FB0}" destId="{ADB622E3-8894-45C2-84AB-DF9F353F2770}" srcOrd="0" destOrd="0" presId="urn:microsoft.com/office/officeart/2018/2/layout/IconLabelList"/>
    <dgm:cxn modelId="{DF9A3813-0F71-4AFB-B189-91B07EB3B208}" type="presParOf" srcId="{D3487998-A2A1-4191-B950-5F1A022E8FB0}" destId="{A8726F0B-6BA1-4F4C-B87C-E2983E245600}" srcOrd="1" destOrd="0" presId="urn:microsoft.com/office/officeart/2018/2/layout/IconLabelList"/>
    <dgm:cxn modelId="{5A172351-F035-49D1-B533-117F5C450511}" type="presParOf" srcId="{D3487998-A2A1-4191-B950-5F1A022E8FB0}" destId="{2D016EAF-6A9E-43A5-BE0A-C1ADDFD9F869}" srcOrd="2" destOrd="0" presId="urn:microsoft.com/office/officeart/2018/2/layout/IconLabelList"/>
    <dgm:cxn modelId="{EFE95946-6F8E-4D24-B0C4-077C0FA02A83}" type="presParOf" srcId="{3CBA7FED-EC11-4A61-98E6-514B0B172958}" destId="{B6B157BD-6888-46E4-B480-97D022E0B8DF}" srcOrd="1" destOrd="0" presId="urn:microsoft.com/office/officeart/2018/2/layout/IconLabelList"/>
    <dgm:cxn modelId="{C5852534-7F3B-475E-944C-511AFCE4CA41}" type="presParOf" srcId="{3CBA7FED-EC11-4A61-98E6-514B0B172958}" destId="{47C3B7AD-804B-4726-AF19-BF5BCD24496C}" srcOrd="2" destOrd="0" presId="urn:microsoft.com/office/officeart/2018/2/layout/IconLabelList"/>
    <dgm:cxn modelId="{E75DBD67-A702-4E80-9904-6BE3776C8A04}" type="presParOf" srcId="{47C3B7AD-804B-4726-AF19-BF5BCD24496C}" destId="{98DE4C52-DCCB-4445-984B-940E7A01C1F8}" srcOrd="0" destOrd="0" presId="urn:microsoft.com/office/officeart/2018/2/layout/IconLabelList"/>
    <dgm:cxn modelId="{8DA767F9-BF4F-42D6-BF2B-1EE1AE394200}" type="presParOf" srcId="{47C3B7AD-804B-4726-AF19-BF5BCD24496C}" destId="{F5932BBB-FFCB-40A6-89E7-E808B2F0D546}" srcOrd="1" destOrd="0" presId="urn:microsoft.com/office/officeart/2018/2/layout/IconLabelList"/>
    <dgm:cxn modelId="{4D91089C-CD45-4CB8-A155-AB65498421E9}" type="presParOf" srcId="{47C3B7AD-804B-4726-AF19-BF5BCD24496C}" destId="{5113CEA1-BA81-4DFB-9717-35F5FC27C0F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78F17-6CC3-4CDC-A20E-EAFE6197150D}">
      <dsp:nvSpPr>
        <dsp:cNvPr id="0" name=""/>
        <dsp:cNvSpPr/>
      </dsp:nvSpPr>
      <dsp:spPr>
        <a:xfrm>
          <a:off x="2672229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6801" y="579012"/>
        <a:ext cx="22091" cy="4422"/>
      </dsp:txXfrm>
    </dsp:sp>
    <dsp:sp modelId="{428258DF-3898-45DC-B5ED-02546A914296}">
      <dsp:nvSpPr>
        <dsp:cNvPr id="0" name=""/>
        <dsp:cNvSpPr/>
      </dsp:nvSpPr>
      <dsp:spPr>
        <a:xfrm>
          <a:off x="753011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Started working in primary care in 2009 </a:t>
          </a:r>
          <a:endParaRPr lang="en-US" sz="1200" kern="1200"/>
        </a:p>
      </dsp:txBody>
      <dsp:txXfrm>
        <a:off x="753011" y="4917"/>
        <a:ext cx="1921018" cy="1152611"/>
      </dsp:txXfrm>
    </dsp:sp>
    <dsp:sp modelId="{B9FDABE3-A073-439A-A582-2B4B071E1C77}">
      <dsp:nvSpPr>
        <dsp:cNvPr id="0" name=""/>
        <dsp:cNvSpPr/>
      </dsp:nvSpPr>
      <dsp:spPr>
        <a:xfrm>
          <a:off x="5035082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54" y="579012"/>
        <a:ext cx="22091" cy="4422"/>
      </dsp:txXfrm>
    </dsp:sp>
    <dsp:sp modelId="{A029AFB0-597A-406E-AD50-9D4A78D7533E}">
      <dsp:nvSpPr>
        <dsp:cNvPr id="0" name=""/>
        <dsp:cNvSpPr/>
      </dsp:nvSpPr>
      <dsp:spPr>
        <a:xfrm>
          <a:off x="3115864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181920"/>
                <a:satOff val="-10491"/>
                <a:lumOff val="10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81920"/>
                <a:satOff val="-10491"/>
                <a:lumOff val="10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81920"/>
                <a:satOff val="-10491"/>
                <a:lumOff val="10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Interest in diabetes grew….but luck played a part </a:t>
          </a:r>
          <a:endParaRPr lang="en-US" sz="1200" kern="1200"/>
        </a:p>
      </dsp:txBody>
      <dsp:txXfrm>
        <a:off x="3115864" y="4917"/>
        <a:ext cx="1921018" cy="1152611"/>
      </dsp:txXfrm>
    </dsp:sp>
    <dsp:sp modelId="{D5070654-5A03-4B1A-8E3E-23A14F18B36E}">
      <dsp:nvSpPr>
        <dsp:cNvPr id="0" name=""/>
        <dsp:cNvSpPr/>
      </dsp:nvSpPr>
      <dsp:spPr>
        <a:xfrm>
          <a:off x="7397935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2507" y="579012"/>
        <a:ext cx="22091" cy="4422"/>
      </dsp:txXfrm>
    </dsp:sp>
    <dsp:sp modelId="{909ED98C-65C5-4B80-9902-D4FD11D566B7}">
      <dsp:nvSpPr>
        <dsp:cNvPr id="0" name=""/>
        <dsp:cNvSpPr/>
      </dsp:nvSpPr>
      <dsp:spPr>
        <a:xfrm>
          <a:off x="5478717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Regular clinic in NHS Greater Glasgow and Clyde from 2014 </a:t>
          </a:r>
          <a:endParaRPr lang="en-US" sz="1200" kern="1200" dirty="0"/>
        </a:p>
      </dsp:txBody>
      <dsp:txXfrm>
        <a:off x="5478717" y="4917"/>
        <a:ext cx="1921018" cy="1152611"/>
      </dsp:txXfrm>
    </dsp:sp>
    <dsp:sp modelId="{1261D523-E29D-4B7D-9A69-86075181CAA3}">
      <dsp:nvSpPr>
        <dsp:cNvPr id="0" name=""/>
        <dsp:cNvSpPr/>
      </dsp:nvSpPr>
      <dsp:spPr>
        <a:xfrm>
          <a:off x="1713520" y="1155729"/>
          <a:ext cx="7088559" cy="411234"/>
        </a:xfrm>
        <a:custGeom>
          <a:avLst/>
          <a:gdLst/>
          <a:ahLst/>
          <a:cxnLst/>
          <a:rect l="0" t="0" r="0" b="0"/>
          <a:pathLst>
            <a:path>
              <a:moveTo>
                <a:pt x="7088559" y="0"/>
              </a:moveTo>
              <a:lnTo>
                <a:pt x="7088559" y="222717"/>
              </a:lnTo>
              <a:lnTo>
                <a:pt x="0" y="222717"/>
              </a:lnTo>
              <a:lnTo>
                <a:pt x="0" y="411234"/>
              </a:lnTo>
            </a:path>
          </a:pathLst>
        </a:custGeom>
        <a:noFill/>
        <a:ln w="635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242" y="1359134"/>
        <a:ext cx="355115" cy="4422"/>
      </dsp:txXfrm>
    </dsp:sp>
    <dsp:sp modelId="{0C167F32-356B-4D3B-83E9-1B49FAE920FF}">
      <dsp:nvSpPr>
        <dsp:cNvPr id="0" name=""/>
        <dsp:cNvSpPr/>
      </dsp:nvSpPr>
      <dsp:spPr>
        <a:xfrm>
          <a:off x="7841570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545761"/>
                <a:satOff val="-31473"/>
                <a:lumOff val="3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45761"/>
                <a:satOff val="-31473"/>
                <a:lumOff val="3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45761"/>
                <a:satOff val="-31473"/>
                <a:lumOff val="3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Started joint clinics with diabetes specialist nurses (DSNs) </a:t>
          </a:r>
          <a:endParaRPr lang="en-US" sz="1200" kern="1200"/>
        </a:p>
      </dsp:txBody>
      <dsp:txXfrm>
        <a:off x="7841570" y="4917"/>
        <a:ext cx="1921018" cy="1152611"/>
      </dsp:txXfrm>
    </dsp:sp>
    <dsp:sp modelId="{20B8FF82-8D79-41E7-A756-72C788B577FF}">
      <dsp:nvSpPr>
        <dsp:cNvPr id="0" name=""/>
        <dsp:cNvSpPr/>
      </dsp:nvSpPr>
      <dsp:spPr>
        <a:xfrm>
          <a:off x="2672229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6801" y="2173457"/>
        <a:ext cx="22091" cy="4422"/>
      </dsp:txXfrm>
    </dsp:sp>
    <dsp:sp modelId="{A0E0B65F-93A1-41D7-AF28-8C259959D586}">
      <dsp:nvSpPr>
        <dsp:cNvPr id="0" name=""/>
        <dsp:cNvSpPr/>
      </dsp:nvSpPr>
      <dsp:spPr>
        <a:xfrm>
          <a:off x="753011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Completed independent prescribing specialising in diabetes and MSc in 2014 </a:t>
          </a:r>
          <a:endParaRPr lang="en-US" sz="1200" kern="1200"/>
        </a:p>
      </dsp:txBody>
      <dsp:txXfrm>
        <a:off x="753011" y="1599363"/>
        <a:ext cx="1921018" cy="1152611"/>
      </dsp:txXfrm>
    </dsp:sp>
    <dsp:sp modelId="{F116F5CB-D5D6-4F6F-B730-98C2AA2B47B1}">
      <dsp:nvSpPr>
        <dsp:cNvPr id="0" name=""/>
        <dsp:cNvSpPr/>
      </dsp:nvSpPr>
      <dsp:spPr>
        <a:xfrm>
          <a:off x="5035082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54" y="2173457"/>
        <a:ext cx="22091" cy="4422"/>
      </dsp:txXfrm>
    </dsp:sp>
    <dsp:sp modelId="{1B77DD38-0841-465B-876A-4A1B2B0D9D07}">
      <dsp:nvSpPr>
        <dsp:cNvPr id="0" name=""/>
        <dsp:cNvSpPr/>
      </dsp:nvSpPr>
      <dsp:spPr>
        <a:xfrm>
          <a:off x="3115864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909602"/>
                <a:satOff val="-52455"/>
                <a:lumOff val="5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09602"/>
                <a:satOff val="-52455"/>
                <a:lumOff val="5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09602"/>
                <a:satOff val="-52455"/>
                <a:lumOff val="5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Self employed by a practice to run diabetes clinics from 2016 </a:t>
          </a:r>
          <a:endParaRPr lang="en-US" sz="1200" kern="1200"/>
        </a:p>
      </dsp:txBody>
      <dsp:txXfrm>
        <a:off x="3115864" y="1599363"/>
        <a:ext cx="1921018" cy="1152611"/>
      </dsp:txXfrm>
    </dsp:sp>
    <dsp:sp modelId="{B2B1B323-49B6-4CE8-9A92-DE12013B0692}">
      <dsp:nvSpPr>
        <dsp:cNvPr id="0" name=""/>
        <dsp:cNvSpPr/>
      </dsp:nvSpPr>
      <dsp:spPr>
        <a:xfrm>
          <a:off x="7397935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635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2507" y="2173457"/>
        <a:ext cx="22091" cy="4422"/>
      </dsp:txXfrm>
    </dsp:sp>
    <dsp:sp modelId="{82C3C6B9-C796-46BE-9994-4BEDDEABBE61}">
      <dsp:nvSpPr>
        <dsp:cNvPr id="0" name=""/>
        <dsp:cNvSpPr/>
      </dsp:nvSpPr>
      <dsp:spPr>
        <a:xfrm>
          <a:off x="5478717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Diabetes diploma completed in 2018 </a:t>
          </a:r>
          <a:endParaRPr lang="en-US" sz="1200" kern="1200"/>
        </a:p>
      </dsp:txBody>
      <dsp:txXfrm>
        <a:off x="5478717" y="1599363"/>
        <a:ext cx="1921018" cy="1152611"/>
      </dsp:txXfrm>
    </dsp:sp>
    <dsp:sp modelId="{3A198637-6570-40E6-A245-112154B39E46}">
      <dsp:nvSpPr>
        <dsp:cNvPr id="0" name=""/>
        <dsp:cNvSpPr/>
      </dsp:nvSpPr>
      <dsp:spPr>
        <a:xfrm>
          <a:off x="1713520" y="2750174"/>
          <a:ext cx="7088559" cy="411234"/>
        </a:xfrm>
        <a:custGeom>
          <a:avLst/>
          <a:gdLst/>
          <a:ahLst/>
          <a:cxnLst/>
          <a:rect l="0" t="0" r="0" b="0"/>
          <a:pathLst>
            <a:path>
              <a:moveTo>
                <a:pt x="7088559" y="0"/>
              </a:moveTo>
              <a:lnTo>
                <a:pt x="7088559" y="222717"/>
              </a:lnTo>
              <a:lnTo>
                <a:pt x="0" y="222717"/>
              </a:lnTo>
              <a:lnTo>
                <a:pt x="0" y="411234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242" y="2953580"/>
        <a:ext cx="355115" cy="4422"/>
      </dsp:txXfrm>
    </dsp:sp>
    <dsp:sp modelId="{BF4928C6-232F-4154-BACA-C0CF26136295}">
      <dsp:nvSpPr>
        <dsp:cNvPr id="0" name=""/>
        <dsp:cNvSpPr/>
      </dsp:nvSpPr>
      <dsp:spPr>
        <a:xfrm>
          <a:off x="7841570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1273443"/>
                <a:satOff val="-73437"/>
                <a:lumOff val="75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73443"/>
                <a:satOff val="-73437"/>
                <a:lumOff val="75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73443"/>
                <a:satOff val="-73437"/>
                <a:lumOff val="75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Diabetes UK pharmacist leadership course in 2019 </a:t>
          </a:r>
          <a:endParaRPr lang="en-US" sz="1200" kern="1200"/>
        </a:p>
      </dsp:txBody>
      <dsp:txXfrm>
        <a:off x="7841570" y="1599363"/>
        <a:ext cx="1921018" cy="1152611"/>
      </dsp:txXfrm>
    </dsp:sp>
    <dsp:sp modelId="{4FD1301F-F631-4571-BB0F-5CBE17DB4582}">
      <dsp:nvSpPr>
        <dsp:cNvPr id="0" name=""/>
        <dsp:cNvSpPr/>
      </dsp:nvSpPr>
      <dsp:spPr>
        <a:xfrm>
          <a:off x="753011" y="3193808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Started Royal Pharmaceutical Society (RPS) framework for accreditation for consultant pharmacist in diabetes in 2021 </a:t>
          </a:r>
          <a:endParaRPr lang="en-US" sz="1200" kern="1200"/>
        </a:p>
      </dsp:txBody>
      <dsp:txXfrm>
        <a:off x="753011" y="3193808"/>
        <a:ext cx="1921018" cy="1152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B7EEA-026A-481E-94B5-DC9F6E4FDB60}">
      <dsp:nvSpPr>
        <dsp:cNvPr id="0" name=""/>
        <dsp:cNvSpPr/>
      </dsp:nvSpPr>
      <dsp:spPr>
        <a:xfrm>
          <a:off x="1944642" y="769"/>
          <a:ext cx="2266245" cy="22662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alibri Light" panose="020F0302020204030204"/>
            </a:rPr>
            <a:t>Diabetes </a:t>
          </a:r>
          <a:endParaRPr lang="en-GB" sz="3200" kern="1200" dirty="0"/>
        </a:p>
      </dsp:txBody>
      <dsp:txXfrm>
        <a:off x="2276526" y="332653"/>
        <a:ext cx="1602477" cy="1602477"/>
      </dsp:txXfrm>
    </dsp:sp>
    <dsp:sp modelId="{F4C123B5-BD37-43A6-8D86-0BEB6DAFB985}">
      <dsp:nvSpPr>
        <dsp:cNvPr id="0" name=""/>
        <dsp:cNvSpPr/>
      </dsp:nvSpPr>
      <dsp:spPr>
        <a:xfrm rot="3600000">
          <a:off x="3618686" y="2211426"/>
          <a:ext cx="603978" cy="764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/>
        </a:p>
      </dsp:txBody>
      <dsp:txXfrm>
        <a:off x="3663984" y="2285938"/>
        <a:ext cx="422785" cy="458915"/>
      </dsp:txXfrm>
    </dsp:sp>
    <dsp:sp modelId="{8677B399-9A93-41E1-8E35-C099BE1C1F82}">
      <dsp:nvSpPr>
        <dsp:cNvPr id="0" name=""/>
        <dsp:cNvSpPr/>
      </dsp:nvSpPr>
      <dsp:spPr>
        <a:xfrm>
          <a:off x="3647556" y="2950303"/>
          <a:ext cx="2266245" cy="22662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alibri Light" panose="020F0302020204030204"/>
            </a:rPr>
            <a:t>Heart </a:t>
          </a:r>
          <a:endParaRPr lang="en-GB" sz="3200" kern="1200" dirty="0"/>
        </a:p>
      </dsp:txBody>
      <dsp:txXfrm>
        <a:off x="3979440" y="3282187"/>
        <a:ext cx="1602477" cy="1602477"/>
      </dsp:txXfrm>
    </dsp:sp>
    <dsp:sp modelId="{B20E87F2-D81C-4210-A144-3DB383C19FCA}">
      <dsp:nvSpPr>
        <dsp:cNvPr id="0" name=""/>
        <dsp:cNvSpPr/>
      </dsp:nvSpPr>
      <dsp:spPr>
        <a:xfrm rot="10800000">
          <a:off x="2792869" y="3700996"/>
          <a:ext cx="603978" cy="764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/>
        </a:p>
      </dsp:txBody>
      <dsp:txXfrm rot="10800000">
        <a:off x="2974062" y="3853967"/>
        <a:ext cx="422785" cy="458915"/>
      </dsp:txXfrm>
    </dsp:sp>
    <dsp:sp modelId="{261C9A15-12E3-414C-9461-C52EC5F53840}">
      <dsp:nvSpPr>
        <dsp:cNvPr id="0" name=""/>
        <dsp:cNvSpPr/>
      </dsp:nvSpPr>
      <dsp:spPr>
        <a:xfrm>
          <a:off x="241728" y="2950303"/>
          <a:ext cx="2266245" cy="22662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alibri Light" panose="020F0302020204030204"/>
            </a:rPr>
            <a:t>Kidney </a:t>
          </a:r>
          <a:endParaRPr lang="en-GB" sz="3200" kern="1200" dirty="0"/>
        </a:p>
      </dsp:txBody>
      <dsp:txXfrm>
        <a:off x="573612" y="3282187"/>
        <a:ext cx="1602477" cy="1602477"/>
      </dsp:txXfrm>
    </dsp:sp>
    <dsp:sp modelId="{1EC0E9BA-2BE7-4288-BD39-35378032E097}">
      <dsp:nvSpPr>
        <dsp:cNvPr id="0" name=""/>
        <dsp:cNvSpPr/>
      </dsp:nvSpPr>
      <dsp:spPr>
        <a:xfrm rot="18000000">
          <a:off x="1915772" y="2241033"/>
          <a:ext cx="603978" cy="764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/>
        </a:p>
      </dsp:txBody>
      <dsp:txXfrm>
        <a:off x="1961070" y="2472463"/>
        <a:ext cx="422785" cy="458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F0017-F13C-4CB0-96FA-26581E7B2FD2}">
      <dsp:nvSpPr>
        <dsp:cNvPr id="0" name=""/>
        <dsp:cNvSpPr/>
      </dsp:nvSpPr>
      <dsp:spPr>
        <a:xfrm>
          <a:off x="0" y="186921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D88FF-31EA-4CBC-9FFF-0D7628C20450}">
      <dsp:nvSpPr>
        <dsp:cNvPr id="0" name=""/>
        <dsp:cNvSpPr/>
      </dsp:nvSpPr>
      <dsp:spPr>
        <a:xfrm>
          <a:off x="362788" y="9801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0000"/>
              </a:solidFill>
              <a:latin typeface="Calibri"/>
              <a:ea typeface="Calibri"/>
              <a:cs typeface="Calibri"/>
            </a:rPr>
            <a:t>Available in vial and syringe</a:t>
          </a:r>
          <a:endParaRPr lang="en-GB" sz="1200" kern="1200" dirty="0">
            <a:latin typeface="Calibri Light" panose="020F0302020204030204"/>
          </a:endParaRPr>
        </a:p>
      </dsp:txBody>
      <dsp:txXfrm>
        <a:off x="380081" y="27094"/>
        <a:ext cx="5044450" cy="319654"/>
      </dsp:txXfrm>
    </dsp:sp>
    <dsp:sp modelId="{043FCF83-6D85-4A9D-A968-1D019F221FE4}">
      <dsp:nvSpPr>
        <dsp:cNvPr id="0" name=""/>
        <dsp:cNvSpPr/>
      </dsp:nvSpPr>
      <dsp:spPr>
        <a:xfrm>
          <a:off x="0" y="731241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ADB6F-369E-4CDF-892B-F731730D4578}">
      <dsp:nvSpPr>
        <dsp:cNvPr id="0" name=""/>
        <dsp:cNvSpPr/>
      </dsp:nvSpPr>
      <dsp:spPr>
        <a:xfrm>
          <a:off x="362788" y="554121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44444"/>
              </a:solidFill>
              <a:latin typeface="Calibri"/>
              <a:ea typeface="Calibri"/>
              <a:cs typeface="Calibri"/>
            </a:rPr>
            <a:t>Approval by NICE in September 2023</a:t>
          </a:r>
          <a:endParaRPr lang="en-US" sz="1200" kern="1200" dirty="0">
            <a:solidFill>
              <a:srgbClr val="444444"/>
            </a:solidFill>
            <a:latin typeface="Calibri"/>
            <a:ea typeface="Calibri"/>
            <a:cs typeface="Calibri"/>
          </a:endParaRPr>
        </a:p>
      </dsp:txBody>
      <dsp:txXfrm>
        <a:off x="380081" y="571414"/>
        <a:ext cx="5044450" cy="319654"/>
      </dsp:txXfrm>
    </dsp:sp>
    <dsp:sp modelId="{8B76515C-F199-4E6D-8982-1B0B72D5352C}">
      <dsp:nvSpPr>
        <dsp:cNvPr id="0" name=""/>
        <dsp:cNvSpPr/>
      </dsp:nvSpPr>
      <dsp:spPr>
        <a:xfrm>
          <a:off x="0" y="1275561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018FF-B75E-4C86-B17C-34F88270BC04}">
      <dsp:nvSpPr>
        <dsp:cNvPr id="0" name=""/>
        <dsp:cNvSpPr/>
      </dsp:nvSpPr>
      <dsp:spPr>
        <a:xfrm>
          <a:off x="362788" y="1098441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44444"/>
              </a:solidFill>
              <a:latin typeface="Calibri"/>
              <a:ea typeface="Calibri"/>
              <a:cs typeface="Calibri"/>
            </a:rPr>
            <a:t>Awaiting SMC approval</a:t>
          </a:r>
          <a:endParaRPr lang="en-GB" sz="1200" kern="1200" dirty="0"/>
        </a:p>
      </dsp:txBody>
      <dsp:txXfrm>
        <a:off x="380081" y="1115734"/>
        <a:ext cx="5044450" cy="319654"/>
      </dsp:txXfrm>
    </dsp:sp>
    <dsp:sp modelId="{EAF5197F-EFBE-4525-9C87-6A720246E8EC}">
      <dsp:nvSpPr>
        <dsp:cNvPr id="0" name=""/>
        <dsp:cNvSpPr/>
      </dsp:nvSpPr>
      <dsp:spPr>
        <a:xfrm>
          <a:off x="0" y="1819880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1C366-64A1-4E94-B9AB-C34909AD5241}">
      <dsp:nvSpPr>
        <dsp:cNvPr id="0" name=""/>
        <dsp:cNvSpPr/>
      </dsp:nvSpPr>
      <dsp:spPr>
        <a:xfrm>
          <a:off x="362788" y="1642761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Once weekly dosing</a:t>
          </a:r>
          <a:r>
            <a:rPr lang="en-GB" sz="1600" kern="1200" dirty="0">
              <a:latin typeface="Calibri Light" panose="020F0302020204030204"/>
            </a:rPr>
            <a:t> </a:t>
          </a:r>
          <a:endParaRPr lang="en-US" sz="1600" kern="1200" dirty="0"/>
        </a:p>
      </dsp:txBody>
      <dsp:txXfrm>
        <a:off x="380081" y="1660054"/>
        <a:ext cx="5044450" cy="319654"/>
      </dsp:txXfrm>
    </dsp:sp>
    <dsp:sp modelId="{3E3CAE11-E3A9-4A51-A400-1DC0DA44F871}">
      <dsp:nvSpPr>
        <dsp:cNvPr id="0" name=""/>
        <dsp:cNvSpPr/>
      </dsp:nvSpPr>
      <dsp:spPr>
        <a:xfrm>
          <a:off x="0" y="2378260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D46BE-11CC-4377-9256-6851645F5E04}">
      <dsp:nvSpPr>
        <dsp:cNvPr id="0" name=""/>
        <dsp:cNvSpPr/>
      </dsp:nvSpPr>
      <dsp:spPr>
        <a:xfrm>
          <a:off x="362788" y="2187080"/>
          <a:ext cx="5090921" cy="354240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Available in three doses (5 mg, 10 mg and 15 mg)</a:t>
          </a:r>
          <a:endParaRPr lang="en-US" sz="1600" kern="1200" dirty="0"/>
        </a:p>
      </dsp:txBody>
      <dsp:txXfrm>
        <a:off x="380081" y="2204373"/>
        <a:ext cx="5056335" cy="319654"/>
      </dsp:txXfrm>
    </dsp:sp>
    <dsp:sp modelId="{5BB2627F-3417-4071-BB7E-B66F7CB54A11}">
      <dsp:nvSpPr>
        <dsp:cNvPr id="0" name=""/>
        <dsp:cNvSpPr/>
      </dsp:nvSpPr>
      <dsp:spPr>
        <a:xfrm>
          <a:off x="0" y="2908521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00AD2-98A2-4E6A-B0F2-237763F416BA}">
      <dsp:nvSpPr>
        <dsp:cNvPr id="0" name=""/>
        <dsp:cNvSpPr/>
      </dsp:nvSpPr>
      <dsp:spPr>
        <a:xfrm>
          <a:off x="362788" y="2731400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BMI&gt;</a:t>
          </a:r>
          <a:r>
            <a:rPr lang="en-GB" sz="1600" kern="1200" dirty="0">
              <a:latin typeface="Calibri Light" panose="020F0302020204030204"/>
            </a:rPr>
            <a:t>35</a:t>
          </a:r>
          <a:endParaRPr lang="en-US" sz="1600" kern="1200" dirty="0"/>
        </a:p>
      </dsp:txBody>
      <dsp:txXfrm>
        <a:off x="380081" y="2748693"/>
        <a:ext cx="5044450" cy="319654"/>
      </dsp:txXfrm>
    </dsp:sp>
    <dsp:sp modelId="{9C859FB5-5891-4817-96F1-639D80F1EE52}">
      <dsp:nvSpPr>
        <dsp:cNvPr id="0" name=""/>
        <dsp:cNvSpPr/>
      </dsp:nvSpPr>
      <dsp:spPr>
        <a:xfrm>
          <a:off x="0" y="3452841"/>
          <a:ext cx="725576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77960-F0B6-4194-8A90-F828DCF180D2}">
      <dsp:nvSpPr>
        <dsp:cNvPr id="0" name=""/>
        <dsp:cNvSpPr/>
      </dsp:nvSpPr>
      <dsp:spPr>
        <a:xfrm>
          <a:off x="362788" y="3275720"/>
          <a:ext cx="5079036" cy="35424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1975" tIns="0" rIns="19197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Cost? </a:t>
          </a:r>
          <a:endParaRPr lang="en-US" sz="500" kern="1200" dirty="0"/>
        </a:p>
      </dsp:txBody>
      <dsp:txXfrm>
        <a:off x="380081" y="3293013"/>
        <a:ext cx="5044450" cy="319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A87AC-2E39-4F70-AB9D-C79DDA621A36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B1B3C-32F5-4136-B550-E0D3B4EC86D5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Overweight (BMI&gt;27) people with type 2 diabetes </a:t>
          </a:r>
          <a:endParaRPr lang="en-US" sz="2500" kern="1200"/>
        </a:p>
      </dsp:txBody>
      <dsp:txXfrm>
        <a:off x="0" y="2703"/>
        <a:ext cx="6900512" cy="921789"/>
      </dsp:txXfrm>
    </dsp:sp>
    <dsp:sp modelId="{6018FD39-D282-44C4-9CB4-18C816EB5E74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16245-E9BA-4859-B0A7-3CD095BC61DF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800 calorie diet for 3-5 months</a:t>
          </a:r>
          <a:endParaRPr lang="en-US" sz="2500" kern="1200"/>
        </a:p>
      </dsp:txBody>
      <dsp:txXfrm>
        <a:off x="0" y="924492"/>
        <a:ext cx="6900512" cy="921789"/>
      </dsp:txXfrm>
    </dsp:sp>
    <dsp:sp modelId="{67BCEC07-E2C7-4232-9FA9-7FF393326106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8B9FD-47A5-4539-8A99-6764E1D87E98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Food slowly reintroduced over 2-8 weeks </a:t>
          </a:r>
          <a:endParaRPr lang="en-US" sz="2500" kern="1200"/>
        </a:p>
      </dsp:txBody>
      <dsp:txXfrm>
        <a:off x="0" y="1846281"/>
        <a:ext cx="6900512" cy="921789"/>
      </dsp:txXfrm>
    </dsp:sp>
    <dsp:sp modelId="{6EBA0097-467B-4576-94E4-1FAE7393658A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71D45-5A83-419F-90AC-2900605ECC1E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46% achieved remission</a:t>
          </a:r>
          <a:endParaRPr lang="en-US" sz="2500" kern="1200"/>
        </a:p>
      </dsp:txBody>
      <dsp:txXfrm>
        <a:off x="0" y="2768070"/>
        <a:ext cx="6900512" cy="921789"/>
      </dsp:txXfrm>
    </dsp:sp>
    <dsp:sp modelId="{401B515C-0A7C-4557-8C43-05ACE0666E6B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BFB87-10E8-4F76-90DB-56C9E2C125B8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36% were still in remission after 2 years</a:t>
          </a:r>
          <a:endParaRPr lang="en-US" sz="2500" kern="1200"/>
        </a:p>
      </dsp:txBody>
      <dsp:txXfrm>
        <a:off x="0" y="3689859"/>
        <a:ext cx="6900512" cy="921789"/>
      </dsp:txXfrm>
    </dsp:sp>
    <dsp:sp modelId="{AC303328-1974-410E-8E7B-94DE0AC1585D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57606-9B70-462E-BB60-4A8866EBE11C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At year 5, 23% are still in remission</a:t>
          </a:r>
          <a:endParaRPr lang="en-US" sz="2500" kern="1200"/>
        </a:p>
      </dsp:txBody>
      <dsp:txXfrm>
        <a:off x="0" y="4611648"/>
        <a:ext cx="6900512" cy="9217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18E4F-1477-44DB-8EAC-5A7914EE0360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06360-EA6E-4D55-858D-866C1A46B6DA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/>
            <a:t>Slightly overweight (BMI&lt;27) people with type 2 diabetes </a:t>
          </a:r>
          <a:endParaRPr lang="en-US" sz="3100" kern="1200"/>
        </a:p>
      </dsp:txBody>
      <dsp:txXfrm>
        <a:off x="0" y="675"/>
        <a:ext cx="6900512" cy="1106957"/>
      </dsp:txXfrm>
    </dsp:sp>
    <dsp:sp modelId="{2C031835-59F6-4BE5-BA78-4BD29A3D8779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1A969-98D0-4CE1-99E8-25A4AB74B3B5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800 calories for 2-4 weeks and then 4-6 weeks of eating normally</a:t>
          </a:r>
          <a:endParaRPr lang="en-US" sz="3100" kern="1200"/>
        </a:p>
      </dsp:txBody>
      <dsp:txXfrm>
        <a:off x="0" y="1107633"/>
        <a:ext cx="6900512" cy="1106957"/>
      </dsp:txXfrm>
    </dsp:sp>
    <dsp:sp modelId="{56895E79-912E-463F-9D87-70BBA3DAB90F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C39D8-88BD-4889-B2AE-D8CA3B452240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Cycle repeated until participants lost 10-15% of their body weight</a:t>
          </a:r>
          <a:endParaRPr lang="en-US" sz="3100" kern="1200"/>
        </a:p>
      </dsp:txBody>
      <dsp:txXfrm>
        <a:off x="0" y="2214591"/>
        <a:ext cx="6900512" cy="1106957"/>
      </dsp:txXfrm>
    </dsp:sp>
    <dsp:sp modelId="{3170E3EE-3814-4B8B-8CFF-EBF0196881B0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BDF1A-82FC-4280-A0FE-2C4C1002F6A9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70% of participants went into remission from type 2 diabetes </a:t>
          </a:r>
          <a:endParaRPr lang="en-US" sz="3100" kern="1200"/>
        </a:p>
      </dsp:txBody>
      <dsp:txXfrm>
        <a:off x="0" y="3321549"/>
        <a:ext cx="6900512" cy="1106957"/>
      </dsp:txXfrm>
    </dsp:sp>
    <dsp:sp modelId="{CA16BF54-5DF0-43FE-A896-05A40F6B1748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F894B-D74B-4A41-B2FD-B58C4F9B63EF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People needed to lose on average 8% of their body weight to go into remission. </a:t>
          </a:r>
          <a:endParaRPr lang="en-US" sz="3100" kern="1200"/>
        </a:p>
      </dsp:txBody>
      <dsp:txXfrm>
        <a:off x="0" y="4428507"/>
        <a:ext cx="6900512" cy="11069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4515C-5B74-4F49-AB11-A2FFF52D3481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79533-0A33-447D-9637-4C1A03C00B08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7AC2C-A803-4935-B8AF-DCC97D57F30F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Newer therapies are on their way!</a:t>
          </a:r>
          <a:endParaRPr lang="en-US" sz="2500" kern="1200" dirty="0"/>
        </a:p>
      </dsp:txBody>
      <dsp:txXfrm>
        <a:off x="1435590" y="531"/>
        <a:ext cx="9080009" cy="1242935"/>
      </dsp:txXfrm>
    </dsp:sp>
    <dsp:sp modelId="{52F2A244-211E-46CC-8587-FF27DABCE1C6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1DCA44-0E82-4DC4-A313-0A0ED3A03753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EAD40-D4BA-446A-86E6-6BCB9C5D0645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World of diabetes is constantly evolving</a:t>
          </a:r>
          <a:endParaRPr lang="en-US" sz="2500" kern="1200" dirty="0"/>
        </a:p>
      </dsp:txBody>
      <dsp:txXfrm>
        <a:off x="1435590" y="1554201"/>
        <a:ext cx="9080009" cy="1242935"/>
      </dsp:txXfrm>
    </dsp:sp>
    <dsp:sp modelId="{D29F0E0D-3595-447E-B16B-9811E1EA9BE2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31D55-1C19-4E5C-B385-436349EF068E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5A8E8-2BBA-45D3-9C70-B4EC4B3492AA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Pharmacists are an integral members of the</a:t>
          </a:r>
          <a:r>
            <a:rPr lang="en-GB" sz="2500" kern="1200" dirty="0">
              <a:latin typeface="Calibri Light" panose="020F0302020204030204"/>
            </a:rPr>
            <a:t> healthcare </a:t>
          </a:r>
          <a:r>
            <a:rPr lang="en-GB" sz="2500" kern="1200" dirty="0"/>
            <a:t>team</a:t>
          </a:r>
          <a:endParaRPr lang="en-US" sz="2500" kern="1200" dirty="0"/>
        </a:p>
      </dsp:txBody>
      <dsp:txXfrm>
        <a:off x="1435590" y="3107870"/>
        <a:ext cx="9080009" cy="12429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622E3-8894-45C2-84AB-DF9F353F2770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16EAF-6A9E-43A5-BE0A-C1ADDFD9F869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Thank you for listening!</a:t>
          </a:r>
          <a:endParaRPr lang="en-US" sz="3500" kern="1200"/>
        </a:p>
      </dsp:txBody>
      <dsp:txXfrm>
        <a:off x="559800" y="3022743"/>
        <a:ext cx="4320000" cy="720000"/>
      </dsp:txXfrm>
    </dsp:sp>
    <dsp:sp modelId="{98DE4C52-DCCB-4445-984B-940E7A01C1F8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3CEA1-BA81-4DFB-9717-35F5FC27C0F5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Any questions??</a:t>
          </a:r>
          <a:endParaRPr lang="en-US" sz="3500" kern="1200"/>
        </a:p>
      </dsp:txBody>
      <dsp:txXfrm>
        <a:off x="5635800" y="302274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8A549-BC2C-4838-9145-E808A650C8FB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7E1A6-E32B-4402-8B9C-00C749085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4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dia/article/PIIS2213-8587(21)00217-5/fulltext#bib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thelancet.com/journals/landia/article/PIIS2213-8587(21)00217-5/fulltext#bib3" TargetMode="External"/><Relationship Id="rId4" Type="http://schemas.openxmlformats.org/officeDocument/2006/relationships/hyperlink" Target="https://www.thelancet.com/journals/landia/article/PIIS2213-8587(21)00217-5/fulltext#bib2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2C241B17-9D03-113C-4EDF-F521C1F1C1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985CBE9A-C88D-51E2-5867-576219FD6E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/>
              <a:t>The normal incretin effect—an enhanced prandial insulin response—is mediated mostly by meal-stimulated release of the intestinal hormones GLP-1 and glucose-dependent insulinotropic peptide (GIP). </a:t>
            </a:r>
            <a:r>
              <a:rPr lang="en-GB" altLang="en-US" baseline="30000">
                <a:hlinkClick r:id="rId3"/>
              </a:rPr>
              <a:t>1</a:t>
            </a:r>
            <a:r>
              <a:rPr lang="en-GB" altLang="en-US"/>
              <a:t> </a:t>
            </a:r>
          </a:p>
          <a:p>
            <a:pPr>
              <a:spcBef>
                <a:spcPct val="0"/>
              </a:spcBef>
            </a:pPr>
            <a:r>
              <a:rPr lang="en-GB" altLang="en-US"/>
              <a:t>Analogues of GLP-1 that act as GLP-1 receptor agonists are established glucose-lowering agents that potentiate insulin release and suppress glucagon in a glucose-dependent manner. GLP-1 receptor agonists also facilitate weight loss via reduced food intake, by creating a feeling of fullness through delayed gastric emptying and by modulating central hunger-satiety controls. GIP probably makes a greater contribution to the normal prandial insulin response than does GLP-1, but GIP was disregarded for therapeutic purposes because its insulinotropic activity is greatly reduced in type 2 diabetes. </a:t>
            </a:r>
            <a:r>
              <a:rPr lang="en-GB" altLang="en-US" baseline="30000">
                <a:hlinkClick r:id="rId4"/>
              </a:rPr>
              <a:t>2</a:t>
            </a:r>
            <a:r>
              <a:rPr lang="en-GB" altLang="en-US"/>
              <a:t> </a:t>
            </a:r>
          </a:p>
          <a:p>
            <a:pPr>
              <a:spcBef>
                <a:spcPct val="0"/>
              </a:spcBef>
            </a:pPr>
            <a:r>
              <a:rPr lang="en-GB" altLang="en-US"/>
              <a:t>However, subsequent studies noted that the insulinotropic potency of GIP is restored in individuals with type 2 diabetes if the hyperglycaemia is first reduced by another agent such as insulin. This discovery has brought GIP back into therapeutic consideration, and a new incretin mimetic, tirzepatide, combines GIP receptor agonism with GLP-1 receptor agonism in a single chimeric peptide. </a:t>
            </a:r>
            <a:r>
              <a:rPr lang="en-GB" altLang="en-US" baseline="30000">
                <a:hlinkClick r:id="rId5"/>
              </a:rPr>
              <a:t>3</a:t>
            </a:r>
            <a:endParaRPr lang="en-GB" altLang="en-US"/>
          </a:p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9DF3A1DA-2786-B957-8B83-37A4A8ED8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0F7FD0C-AE28-4A7F-AF23-3E097EBFBC07}" type="slidenum">
              <a:rPr lang="en-GB" altLang="en-US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259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5CD6E301-3D5D-C0D5-E177-27220B46B1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F07DCA98-37C7-A040-72D0-D40B124407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5BE801C1-7D00-3B40-2B0D-BFC931F337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2B13CE0-BBB5-45DA-BE0E-2D9F582E17F9}" type="slidenum">
              <a:rPr lang="en-GB" altLang="en-US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509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D83D23D-E26A-AF28-5DB5-D17D62C4DD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9FFA8A5F-5F44-EAD0-C966-6EE21E670B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E900506D-A1E3-2F43-B5C8-F168415E6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BEEF952-2EF7-4A75-8785-A08B0D0368CB}" type="slidenum">
              <a:rPr lang="en-GB" altLang="en-US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5806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130B-9B31-4F6C-4CCD-05DF42AA7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7BDA9-2760-981A-1D56-DC3CDA216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535B6-BCE7-5196-9F4B-D9072AB0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C8ACC-CE1E-C9C4-F060-58879839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F1335-B5CB-9679-A7AF-44E2A03E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85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BD3C-070E-C491-A796-C9B8B2DDE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9C0F7-FF49-CA80-FD87-8238DEBC7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5D7F2-3AD0-ABFF-B320-3EF053EF3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B335B-05D3-F28B-35B1-59F9A01B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D132-F146-BEED-1021-88289D8A9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84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F91BC-AB8E-3ABA-C821-30BBAFF6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39E42-ADA8-4BE0-8FB3-3F863D508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391B8-0C3D-12D3-D7C3-A6108DC68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08599-B166-9641-2735-80DDE801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EE634-137E-8F3C-48DB-4A17F613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73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3927-1569-B658-AE12-A735C1F2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D279C-3536-C5F2-C8DD-7D431E042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6A47A-3AB3-327F-AECB-5C7283111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DF40A-12BA-9D2F-2FF5-991A62543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77B91-455A-367A-E17F-981BEAD6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F94-6DFF-9FD3-F72E-6D280B0EC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69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48BE-5062-8A87-70DD-3A3E7AD36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F95ED-E129-0977-F908-40F7E0582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44D3C-67A0-461E-0622-D6B41E619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B663F-F716-01C8-8890-45B863F01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C114B0-8249-FA96-2A84-0F778DD9F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C48966-266E-207B-3C51-D99734317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4169AD-7BA1-1144-04AE-3586DBB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264D4-6A7E-5F61-FE1D-C5A4A04E5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74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AAAEE-F112-D534-83CC-7549CA8C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6119D-F43E-3020-A8F4-DAF9A71D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FA033-5742-B025-FEE0-2A98F7205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9D02A-06CA-774A-481B-71C1DAB2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37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2931B-B214-F923-4DB9-56D89CFA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76F75-878C-F809-6D02-D26D7760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2F2C5-7523-C811-E547-E3407925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38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CA6FB-540C-5A22-A752-7D9B6411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17C11-02EB-DB42-32CC-A519DA381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7EAA2-201C-6331-8329-C6570F249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8581E-BA2D-4377-6C39-B14CD98E6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416740-4386-FEF4-F56D-B4E4C75D7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B5BCF-068A-B793-F083-1CBA8D544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06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4358F-15EC-F7F9-33BD-A5C3C0E8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06E58-C845-08CA-28A6-6ABC9FF21F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71E35-B26D-80DD-78C7-E61A7E3F8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119C8-D1E6-F260-30F4-C9E63C147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4D920-3517-97F1-7E00-1A292A22F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CE104-D33E-0652-4EB1-938B994A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52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2A16-EB31-D0DC-FCC5-73953070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DF311-E67E-E2EA-DBBB-566FCE40D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95D50-7453-5707-EE7D-834632C3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2B961-6804-C755-3471-2E6D41CF9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7E7F7-FD5C-123A-0DE2-979BE000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67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872015-1634-52E0-2746-4C00F0179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B26324-C4C9-DCAA-E08F-AA0F13DFF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97A82-F3BD-3CB6-0C9E-6D3991034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B45E5-DC81-F480-2FDB-410C3E87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5237B-B159-2C4E-8543-748D0935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2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AE9F7-875A-E23A-8424-334D831B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A6DB0-9448-4AB5-5029-575481E7F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E4E5A-0C2E-F7C3-361E-7A8F9F111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962BB-7182-4E9F-83D2-DCEF2C9DB6FA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D1AB4-9EF8-F6E8-8BBA-3BEA2DD6F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50772-16BC-B220-5563-2CF845722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1E9A3-89ED-4D15-81DF-8D666F7FCE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2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1" name="Rectangle 3100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092" name="Picture 3091">
            <a:extLst>
              <a:ext uri="{FF2B5EF4-FFF2-40B4-BE49-F238E27FC236}">
                <a16:creationId xmlns:a16="http://schemas.microsoft.com/office/drawing/2014/main" id="{C586D6ED-6E37-E883-8876-E24F59514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97" r="-1" b="10095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3103" name="Freeform: Shape 3102">
            <a:extLst>
              <a:ext uri="{FF2B5EF4-FFF2-40B4-BE49-F238E27FC236}">
                <a16:creationId xmlns:a16="http://schemas.microsoft.com/office/drawing/2014/main" id="{F6DD4703-FD80-4610-ACE9-01DCD86D8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05" name="Freeform: Shape 3104">
            <a:extLst>
              <a:ext uri="{FF2B5EF4-FFF2-40B4-BE49-F238E27FC236}">
                <a16:creationId xmlns:a16="http://schemas.microsoft.com/office/drawing/2014/main" id="{9CEFCBC2-6F82-4011-8D8D-90F43DCB1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08571" y="0"/>
            <a:ext cx="9958950" cy="6858000"/>
          </a:xfrm>
          <a:custGeom>
            <a:avLst/>
            <a:gdLst>
              <a:gd name="connsiteX0" fmla="*/ 7551973 w 9174595"/>
              <a:gd name="connsiteY0" fmla="*/ 0 h 6858000"/>
              <a:gd name="connsiteX1" fmla="*/ 5634635 w 9174595"/>
              <a:gd name="connsiteY1" fmla="*/ 0 h 6858000"/>
              <a:gd name="connsiteX2" fmla="*/ 5550590 w 9174595"/>
              <a:gd name="connsiteY2" fmla="*/ 0 h 6858000"/>
              <a:gd name="connsiteX3" fmla="*/ 5480986 w 9174595"/>
              <a:gd name="connsiteY3" fmla="*/ 0 h 6858000"/>
              <a:gd name="connsiteX4" fmla="*/ 4886240 w 9174595"/>
              <a:gd name="connsiteY4" fmla="*/ 0 h 6858000"/>
              <a:gd name="connsiteX5" fmla="*/ 4816638 w 9174595"/>
              <a:gd name="connsiteY5" fmla="*/ 0 h 6858000"/>
              <a:gd name="connsiteX6" fmla="*/ 4357958 w 9174595"/>
              <a:gd name="connsiteY6" fmla="*/ 0 h 6858000"/>
              <a:gd name="connsiteX7" fmla="*/ 4288354 w 9174595"/>
              <a:gd name="connsiteY7" fmla="*/ 0 h 6858000"/>
              <a:gd name="connsiteX8" fmla="*/ 3693608 w 9174595"/>
              <a:gd name="connsiteY8" fmla="*/ 0 h 6858000"/>
              <a:gd name="connsiteX9" fmla="*/ 3624006 w 9174595"/>
              <a:gd name="connsiteY9" fmla="*/ 0 h 6858000"/>
              <a:gd name="connsiteX10" fmla="*/ 3276448 w 9174595"/>
              <a:gd name="connsiteY10" fmla="*/ 0 h 6858000"/>
              <a:gd name="connsiteX11" fmla="*/ 1622622 w 9174595"/>
              <a:gd name="connsiteY11" fmla="*/ 0 h 6858000"/>
              <a:gd name="connsiteX12" fmla="*/ 1600504 w 9174595"/>
              <a:gd name="connsiteY12" fmla="*/ 14997 h 6858000"/>
              <a:gd name="connsiteX13" fmla="*/ 0 w 9174595"/>
              <a:gd name="connsiteY13" fmla="*/ 3621656 h 6858000"/>
              <a:gd name="connsiteX14" fmla="*/ 1873886 w 9174595"/>
              <a:gd name="connsiteY14" fmla="*/ 6374814 h 6858000"/>
              <a:gd name="connsiteX15" fmla="*/ 2390406 w 9174595"/>
              <a:gd name="connsiteY15" fmla="*/ 6780599 h 6858000"/>
              <a:gd name="connsiteX16" fmla="*/ 2502136 w 9174595"/>
              <a:gd name="connsiteY16" fmla="*/ 6858000 h 6858000"/>
              <a:gd name="connsiteX17" fmla="*/ 3276448 w 9174595"/>
              <a:gd name="connsiteY17" fmla="*/ 6858000 h 6858000"/>
              <a:gd name="connsiteX18" fmla="*/ 3624006 w 9174595"/>
              <a:gd name="connsiteY18" fmla="*/ 6858000 h 6858000"/>
              <a:gd name="connsiteX19" fmla="*/ 3693608 w 9174595"/>
              <a:gd name="connsiteY19" fmla="*/ 6858000 h 6858000"/>
              <a:gd name="connsiteX20" fmla="*/ 4288354 w 9174595"/>
              <a:gd name="connsiteY20" fmla="*/ 6858000 h 6858000"/>
              <a:gd name="connsiteX21" fmla="*/ 4357958 w 9174595"/>
              <a:gd name="connsiteY21" fmla="*/ 6858000 h 6858000"/>
              <a:gd name="connsiteX22" fmla="*/ 4816638 w 9174595"/>
              <a:gd name="connsiteY22" fmla="*/ 6858000 h 6858000"/>
              <a:gd name="connsiteX23" fmla="*/ 4886240 w 9174595"/>
              <a:gd name="connsiteY23" fmla="*/ 6858000 h 6858000"/>
              <a:gd name="connsiteX24" fmla="*/ 5480986 w 9174595"/>
              <a:gd name="connsiteY24" fmla="*/ 6858000 h 6858000"/>
              <a:gd name="connsiteX25" fmla="*/ 5550590 w 9174595"/>
              <a:gd name="connsiteY25" fmla="*/ 6858000 h 6858000"/>
              <a:gd name="connsiteX26" fmla="*/ 5634635 w 9174595"/>
              <a:gd name="connsiteY26" fmla="*/ 6858000 h 6858000"/>
              <a:gd name="connsiteX27" fmla="*/ 6672460 w 9174595"/>
              <a:gd name="connsiteY27" fmla="*/ 6858000 h 6858000"/>
              <a:gd name="connsiteX28" fmla="*/ 6784188 w 9174595"/>
              <a:gd name="connsiteY28" fmla="*/ 6780599 h 6858000"/>
              <a:gd name="connsiteX29" fmla="*/ 7300708 w 9174595"/>
              <a:gd name="connsiteY29" fmla="*/ 6374814 h 6858000"/>
              <a:gd name="connsiteX30" fmla="*/ 9174595 w 9174595"/>
              <a:gd name="connsiteY30" fmla="*/ 3621656 h 6858000"/>
              <a:gd name="connsiteX31" fmla="*/ 7574092 w 9174595"/>
              <a:gd name="connsiteY3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74595" h="6858000">
                <a:moveTo>
                  <a:pt x="7551973" y="0"/>
                </a:moveTo>
                <a:lnTo>
                  <a:pt x="5634635" y="0"/>
                </a:lnTo>
                <a:lnTo>
                  <a:pt x="5550590" y="0"/>
                </a:lnTo>
                <a:lnTo>
                  <a:pt x="5480986" y="0"/>
                </a:lnTo>
                <a:lnTo>
                  <a:pt x="4886240" y="0"/>
                </a:lnTo>
                <a:lnTo>
                  <a:pt x="4816638" y="0"/>
                </a:lnTo>
                <a:lnTo>
                  <a:pt x="4357958" y="0"/>
                </a:lnTo>
                <a:lnTo>
                  <a:pt x="4288354" y="0"/>
                </a:lnTo>
                <a:lnTo>
                  <a:pt x="3693608" y="0"/>
                </a:lnTo>
                <a:lnTo>
                  <a:pt x="3624006" y="0"/>
                </a:lnTo>
                <a:lnTo>
                  <a:pt x="3276448" y="0"/>
                </a:lnTo>
                <a:lnTo>
                  <a:pt x="1622622" y="0"/>
                </a:lnTo>
                <a:lnTo>
                  <a:pt x="1600504" y="14997"/>
                </a:lnTo>
                <a:cubicBezTo>
                  <a:pt x="573594" y="754641"/>
                  <a:pt x="0" y="2093192"/>
                  <a:pt x="0" y="3621656"/>
                </a:cubicBezTo>
                <a:cubicBezTo>
                  <a:pt x="0" y="4969131"/>
                  <a:pt x="928496" y="5602839"/>
                  <a:pt x="1873886" y="6374814"/>
                </a:cubicBezTo>
                <a:cubicBezTo>
                  <a:pt x="2046046" y="6515397"/>
                  <a:pt x="2216632" y="6653108"/>
                  <a:pt x="2390406" y="6780599"/>
                </a:cubicBezTo>
                <a:lnTo>
                  <a:pt x="2502136" y="6858000"/>
                </a:lnTo>
                <a:lnTo>
                  <a:pt x="3276448" y="6858000"/>
                </a:lnTo>
                <a:lnTo>
                  <a:pt x="3624006" y="6858000"/>
                </a:lnTo>
                <a:lnTo>
                  <a:pt x="3693608" y="6858000"/>
                </a:lnTo>
                <a:lnTo>
                  <a:pt x="4288354" y="6858000"/>
                </a:lnTo>
                <a:lnTo>
                  <a:pt x="4357958" y="6858000"/>
                </a:lnTo>
                <a:lnTo>
                  <a:pt x="4816638" y="6858000"/>
                </a:lnTo>
                <a:lnTo>
                  <a:pt x="4886240" y="6858000"/>
                </a:lnTo>
                <a:lnTo>
                  <a:pt x="5480986" y="6858000"/>
                </a:lnTo>
                <a:lnTo>
                  <a:pt x="5550590" y="6858000"/>
                </a:lnTo>
                <a:lnTo>
                  <a:pt x="5634635" y="6858000"/>
                </a:lnTo>
                <a:lnTo>
                  <a:pt x="6672460" y="6858000"/>
                </a:lnTo>
                <a:lnTo>
                  <a:pt x="6784188" y="6780599"/>
                </a:lnTo>
                <a:cubicBezTo>
                  <a:pt x="6957963" y="6653108"/>
                  <a:pt x="7128548" y="6515397"/>
                  <a:pt x="7300708" y="6374814"/>
                </a:cubicBezTo>
                <a:cubicBezTo>
                  <a:pt x="8246100" y="5602839"/>
                  <a:pt x="9174595" y="4969131"/>
                  <a:pt x="9174595" y="3621656"/>
                </a:cubicBezTo>
                <a:cubicBezTo>
                  <a:pt x="9174595" y="2093192"/>
                  <a:pt x="8601001" y="754641"/>
                  <a:pt x="7574092" y="14997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07" name="Freeform: Shape 3106">
            <a:extLst>
              <a:ext uri="{FF2B5EF4-FFF2-40B4-BE49-F238E27FC236}">
                <a16:creationId xmlns:a16="http://schemas.microsoft.com/office/drawing/2014/main" id="{2E9DED9E-DE30-402A-B9D1-AC3C24025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-35602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09" name="Freeform: Shape 3108">
            <a:extLst>
              <a:ext uri="{FF2B5EF4-FFF2-40B4-BE49-F238E27FC236}">
                <a16:creationId xmlns:a16="http://schemas.microsoft.com/office/drawing/2014/main" id="{5CCB7C65-BA06-49C5-8D3C-51F97B409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-35602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5079F-CCA4-D7F5-D72C-094EC6400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2661189"/>
          </a:xfrm>
        </p:spPr>
        <p:txBody>
          <a:bodyPr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700" b="1"/>
              <a:t>"Newer treatments in diabetes and the role of the diabetes specialist pharmacist"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33F45DBE-961E-A658-EA6B-6294BFECB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9375" y="4214191"/>
            <a:ext cx="6953250" cy="1360919"/>
          </a:xfrm>
        </p:spPr>
        <p:txBody>
          <a:bodyPr anchor="t">
            <a:normAutofit/>
          </a:bodyPr>
          <a:lstStyle/>
          <a:p>
            <a:r>
              <a:rPr lang="en-GB" altLang="en-US"/>
              <a:t>Samina Ali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4100">
            <a:extLst>
              <a:ext uri="{FF2B5EF4-FFF2-40B4-BE49-F238E27FC236}">
                <a16:creationId xmlns:a16="http://schemas.microsoft.com/office/drawing/2014/main" id="{3AA9D533-6BFC-A4F3-418B-BDE8E23A16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Title 1">
            <a:extLst>
              <a:ext uri="{FF2B5EF4-FFF2-40B4-BE49-F238E27FC236}">
                <a16:creationId xmlns:a16="http://schemas.microsoft.com/office/drawing/2014/main" id="{6B2229FB-49F2-9577-C741-33AB7976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altLang="en-US"/>
              <a:t>A bit about myself…..</a:t>
            </a:r>
          </a:p>
        </p:txBody>
      </p:sp>
      <p:graphicFrame>
        <p:nvGraphicFramePr>
          <p:cNvPr id="4100" name="Content Placeholder 2">
            <a:extLst>
              <a:ext uri="{FF2B5EF4-FFF2-40B4-BE49-F238E27FC236}">
                <a16:creationId xmlns:a16="http://schemas.microsoft.com/office/drawing/2014/main" id="{A1D20290-F968-8AD4-21D9-B3F9C987C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0097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1" name="Rectangle 514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Title 1">
            <a:extLst>
              <a:ext uri="{FF2B5EF4-FFF2-40B4-BE49-F238E27FC236}">
                <a16:creationId xmlns:a16="http://schemas.microsoft.com/office/drawing/2014/main" id="{229F398F-B5E5-1D98-46D6-4F4EA9BEE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2100" b="1"/>
              <a:t>objectives </a:t>
            </a:r>
            <a:br>
              <a:rPr lang="en-US" altLang="en-US" sz="2100"/>
            </a:br>
            <a:br>
              <a:rPr lang="en-US" altLang="en-US" sz="2100"/>
            </a:br>
            <a:r>
              <a:rPr lang="en-US" altLang="en-US" sz="2100"/>
              <a:t>- updates in type 2 diabetes</a:t>
            </a:r>
            <a:br>
              <a:rPr lang="en-US" altLang="en-US" sz="2100"/>
            </a:br>
            <a:br>
              <a:rPr lang="en-US" altLang="en-US" sz="2100"/>
            </a:br>
            <a:r>
              <a:rPr lang="en-US" altLang="en-US" sz="2100"/>
              <a:t>- updates in type 1 diabetes</a:t>
            </a:r>
            <a:br>
              <a:rPr lang="en-US" altLang="en-US" sz="2100"/>
            </a:br>
            <a:br>
              <a:rPr lang="en-US" altLang="en-US" sz="2100"/>
            </a:br>
            <a:r>
              <a:rPr lang="en-US" altLang="en-US" sz="2100"/>
              <a:t>- The role of the diabetes specialist pharmacist </a:t>
            </a:r>
            <a:br>
              <a:rPr lang="en-US" altLang="en-US" sz="2100"/>
            </a:br>
            <a:br>
              <a:rPr lang="en-US" altLang="en-US" sz="2100"/>
            </a:br>
            <a:br>
              <a:rPr lang="en-US" altLang="en-US" sz="2100"/>
            </a:br>
            <a:br>
              <a:rPr lang="en-US" altLang="en-US" sz="2100"/>
            </a:br>
            <a:br>
              <a:rPr lang="en-US" altLang="en-US" sz="2100"/>
            </a:br>
            <a:br>
              <a:rPr lang="en-US" altLang="en-US" sz="2100"/>
            </a:br>
            <a:br>
              <a:rPr lang="en-US" altLang="en-US" sz="2100"/>
            </a:br>
            <a:endParaRPr lang="en-US" altLang="en-US" sz="2100"/>
          </a:p>
        </p:txBody>
      </p:sp>
      <p:pic>
        <p:nvPicPr>
          <p:cNvPr id="5136" name="Picture 5124" descr="White arrows going to the red target">
            <a:extLst>
              <a:ext uri="{FF2B5EF4-FFF2-40B4-BE49-F238E27FC236}">
                <a16:creationId xmlns:a16="http://schemas.microsoft.com/office/drawing/2014/main" id="{46EB8DA0-EBE5-3668-845B-3721DDEE4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04" r="3158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2" name="Rectangle 6151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4" name="Rectangle 6153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7">
            <a:extLst>
              <a:ext uri="{FF2B5EF4-FFF2-40B4-BE49-F238E27FC236}">
                <a16:creationId xmlns:a16="http://schemas.microsoft.com/office/drawing/2014/main" id="{C6F50538-561F-6846-2801-486D2C5A3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143" y="552071"/>
            <a:ext cx="5221625" cy="57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289A57-CE1B-1E46-E65C-691C8F1718CA}"/>
              </a:ext>
            </a:extLst>
          </p:cNvPr>
          <p:cNvSpPr txBox="1"/>
          <p:nvPr/>
        </p:nvSpPr>
        <p:spPr>
          <a:xfrm>
            <a:off x="6545604" y="1360047"/>
            <a:ext cx="4434721" cy="37104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Number of people living with diabetes in the UK tops 5 million for the first time- Diabetes UK</a:t>
            </a:r>
          </a:p>
          <a:p>
            <a:pPr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chemeClr val="tx1">
                  <a:alpha val="80000"/>
                </a:schemeClr>
              </a:solidFill>
            </a:endParaRPr>
          </a:p>
          <a:p>
            <a:pPr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28575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More 4.3 million people in the UK live with diabetes. </a:t>
            </a:r>
          </a:p>
          <a:p>
            <a:pPr marL="28575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850,000 people could be living with diabetes who are yet to be diagnosed</a:t>
            </a:r>
          </a:p>
        </p:txBody>
      </p:sp>
      <p:cxnSp>
        <p:nvCxnSpPr>
          <p:cNvPr id="6156" name="Straight Connector 615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6" name="AutoShape 2" descr="ROAMFORGE - Map - British Isles - Metal World Map Wall Art Add Magnets &amp; Photos to Create Your Very Own Unique Travel Map Wall Display for Travel Lovers |">
            <a:extLst>
              <a:ext uri="{FF2B5EF4-FFF2-40B4-BE49-F238E27FC236}">
                <a16:creationId xmlns:a16="http://schemas.microsoft.com/office/drawing/2014/main" id="{8DF3588E-1480-04CA-BA73-86523808B9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35" name="Rectangle 8234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Title 1">
            <a:extLst>
              <a:ext uri="{FF2B5EF4-FFF2-40B4-BE49-F238E27FC236}">
                <a16:creationId xmlns:a16="http://schemas.microsoft.com/office/drawing/2014/main" id="{2502E1C9-536A-A4D3-4A92-A83AE9B4C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Updates in the management of type 2 diabetes </a:t>
            </a:r>
          </a:p>
        </p:txBody>
      </p:sp>
      <p:sp>
        <p:nvSpPr>
          <p:cNvPr id="8237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60"/>
            <a:ext cx="11155311" cy="57702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8" name="Rectangle 923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6">
            <a:extLst>
              <a:ext uri="{FF2B5EF4-FFF2-40B4-BE49-F238E27FC236}">
                <a16:creationId xmlns:a16="http://schemas.microsoft.com/office/drawing/2014/main" id="{7DBA41DA-39BF-F6D6-89F9-6FCCD4D9EE8B}"/>
              </a:ext>
            </a:extLst>
          </p:cNvPr>
          <p:cNvSpPr txBox="1">
            <a:spLocks/>
          </p:cNvSpPr>
          <p:nvPr/>
        </p:nvSpPr>
        <p:spPr bwMode="auto">
          <a:xfrm>
            <a:off x="104775" y="639193"/>
            <a:ext cx="4343400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Heart, kidney and diabetes </a:t>
            </a:r>
          </a:p>
        </p:txBody>
      </p:sp>
      <p:sp>
        <p:nvSpPr>
          <p:cNvPr id="92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40A9C30-F1B1-2D8C-7A32-850FA9372B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329187"/>
              </p:ext>
            </p:extLst>
          </p:nvPr>
        </p:nvGraphicFramePr>
        <p:xfrm>
          <a:off x="5476875" y="957262"/>
          <a:ext cx="6155531" cy="5217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401" name="Picture 9400" descr="A drawing of a human body&#10;&#10;Description automatically generated">
            <a:extLst>
              <a:ext uri="{FF2B5EF4-FFF2-40B4-BE49-F238E27FC236}">
                <a16:creationId xmlns:a16="http://schemas.microsoft.com/office/drawing/2014/main" id="{EA0C7EB8-3AF5-5067-65A0-8896147945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4" y="1240631"/>
            <a:ext cx="657225" cy="542925"/>
          </a:xfrm>
          <a:prstGeom prst="rect">
            <a:avLst/>
          </a:prstGeom>
        </p:spPr>
      </p:pic>
      <p:pic>
        <p:nvPicPr>
          <p:cNvPr id="9409" name="Picture 9408" descr="A black and white drawing of a heart&#10;&#10;Description automatically generated">
            <a:extLst>
              <a:ext uri="{FF2B5EF4-FFF2-40B4-BE49-F238E27FC236}">
                <a16:creationId xmlns:a16="http://schemas.microsoft.com/office/drawing/2014/main" id="{0DFC4B32-C4EB-DDE5-EFA9-A0DF189B50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6493" y="5295900"/>
            <a:ext cx="504825" cy="695325"/>
          </a:xfrm>
          <a:prstGeom prst="rect">
            <a:avLst/>
          </a:prstGeom>
        </p:spPr>
      </p:pic>
      <p:pic>
        <p:nvPicPr>
          <p:cNvPr id="9417" name="Picture 9416">
            <a:extLst>
              <a:ext uri="{FF2B5EF4-FFF2-40B4-BE49-F238E27FC236}">
                <a16:creationId xmlns:a16="http://schemas.microsoft.com/office/drawing/2014/main" id="{450D4AD1-E686-9806-A38B-40722E7282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8196" y="5424321"/>
            <a:ext cx="55245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9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8" name="Rectangle 923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6">
            <a:extLst>
              <a:ext uri="{FF2B5EF4-FFF2-40B4-BE49-F238E27FC236}">
                <a16:creationId xmlns:a16="http://schemas.microsoft.com/office/drawing/2014/main" id="{7DBA41DA-39BF-F6D6-89F9-6FCCD4D9EE8B}"/>
              </a:ext>
            </a:extLst>
          </p:cNvPr>
          <p:cNvSpPr txBox="1">
            <a:spLocks/>
          </p:cNvSpPr>
          <p:nvPr/>
        </p:nvSpPr>
        <p:spPr bwMode="auto">
          <a:xfrm>
            <a:off x="104775" y="639193"/>
            <a:ext cx="4343400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GLP-1RA shortage </a:t>
            </a:r>
          </a:p>
        </p:txBody>
      </p:sp>
      <p:sp>
        <p:nvSpPr>
          <p:cNvPr id="92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309" y="385889"/>
            <a:ext cx="3266815" cy="1822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453" y="2887160"/>
            <a:ext cx="1090464" cy="30442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709" y="786377"/>
            <a:ext cx="3599803" cy="2453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0709" y="3436883"/>
            <a:ext cx="3107819" cy="334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4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8" name="Rectangle 923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6">
            <a:extLst>
              <a:ext uri="{FF2B5EF4-FFF2-40B4-BE49-F238E27FC236}">
                <a16:creationId xmlns:a16="http://schemas.microsoft.com/office/drawing/2014/main" id="{7DBA41DA-39BF-F6D6-89F9-6FCCD4D9EE8B}"/>
              </a:ext>
            </a:extLst>
          </p:cNvPr>
          <p:cNvSpPr txBox="1">
            <a:spLocks/>
          </p:cNvSpPr>
          <p:nvPr/>
        </p:nvSpPr>
        <p:spPr bwMode="auto">
          <a:xfrm>
            <a:off x="104775" y="639193"/>
            <a:ext cx="4557712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Mounjaro</a:t>
            </a: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altLang="en-US" sz="6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Tirzepatide</a:t>
            </a: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92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1">
            <a:extLst>
              <a:ext uri="{FF2B5EF4-FFF2-40B4-BE49-F238E27FC236}">
                <a16:creationId xmlns:a16="http://schemas.microsoft.com/office/drawing/2014/main" id="{B19E5F1C-5352-90F4-1873-3AA07EB5B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0515" y="1658140"/>
            <a:ext cx="7214616" cy="322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2" name="Rectangle 1025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3" name="Title 6">
            <a:extLst>
              <a:ext uri="{FF2B5EF4-FFF2-40B4-BE49-F238E27FC236}">
                <a16:creationId xmlns:a16="http://schemas.microsoft.com/office/drawing/2014/main" id="{05DE9642-D680-CDB5-9336-A0C3557F4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altLang="en-US" sz="5000" b="1"/>
              <a:t>Mounjaro (Tirzepatide)</a:t>
            </a:r>
          </a:p>
        </p:txBody>
      </p:sp>
      <p:sp>
        <p:nvSpPr>
          <p:cNvPr id="1025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5" name="Picture 1">
            <a:extLst>
              <a:ext uri="{FF2B5EF4-FFF2-40B4-BE49-F238E27FC236}">
                <a16:creationId xmlns:a16="http://schemas.microsoft.com/office/drawing/2014/main" id="{44CA3E9E-3D54-A4EF-A6B7-177789B0E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9096" y="852882"/>
            <a:ext cx="6903720" cy="18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AutoShape 4" descr="https://www.nejm.org/na101/home/literatum/publisher/mms/journals/content/nejm/2021/nejm_2021.385.issue-6/nejmoa2107519/20210802/images/img_xlarge/nejmoa2107519_f1.jpeg">
            <a:extLst>
              <a:ext uri="{FF2B5EF4-FFF2-40B4-BE49-F238E27FC236}">
                <a16:creationId xmlns:a16="http://schemas.microsoft.com/office/drawing/2014/main" id="{3F0FD461-74E0-68DB-6088-3C7207A3DF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graphicFrame>
        <p:nvGraphicFramePr>
          <p:cNvPr id="10247" name="Content Placeholder 7">
            <a:extLst>
              <a:ext uri="{FF2B5EF4-FFF2-40B4-BE49-F238E27FC236}">
                <a16:creationId xmlns:a16="http://schemas.microsoft.com/office/drawing/2014/main" id="{68E02245-4B0F-CB49-C2A9-1B4359CB3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467593"/>
              </p:ext>
            </p:extLst>
          </p:nvPr>
        </p:nvGraphicFramePr>
        <p:xfrm>
          <a:off x="630934" y="2807208"/>
          <a:ext cx="7255766" cy="376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6153072" y="796667"/>
            <a:ext cx="4532586" cy="140477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113658" y="830001"/>
            <a:ext cx="4572000" cy="14252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8" name="Rectangle 12297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291" name="Title 6">
            <a:extLst>
              <a:ext uri="{FF2B5EF4-FFF2-40B4-BE49-F238E27FC236}">
                <a16:creationId xmlns:a16="http://schemas.microsoft.com/office/drawing/2014/main" id="{FF838798-1254-E9AF-C074-18416B60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en-US" sz="5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Mounjaro (Tirzepatide)</a:t>
            </a:r>
          </a:p>
        </p:txBody>
      </p:sp>
      <p:cxnSp>
        <p:nvCxnSpPr>
          <p:cNvPr id="12300" name="Straight Connector 12299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0" name="AutoShape 4" descr="https://www.nejm.org/na101/home/literatum/publisher/mms/journals/content/nejm/2021/nejm_2021.385.issue-6/nejmoa2107519/20210802/images/img_xlarge/nejmoa2107519_f1.jpeg">
            <a:extLst>
              <a:ext uri="{FF2B5EF4-FFF2-40B4-BE49-F238E27FC236}">
                <a16:creationId xmlns:a16="http://schemas.microsoft.com/office/drawing/2014/main" id="{CC746B5D-AC7A-5908-94C8-D1BCEB5570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2293" name="TextBox 5">
            <a:extLst>
              <a:ext uri="{FF2B5EF4-FFF2-40B4-BE49-F238E27FC236}">
                <a16:creationId xmlns:a16="http://schemas.microsoft.com/office/drawing/2014/main" id="{52CDD7D5-20FF-FA64-EA4B-B1776AF22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4020" y="1714961"/>
            <a:ext cx="2677656" cy="3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03504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GB" altLang="en-US" sz="1584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SURPASS 2 trial- at 40 weeks  </a:t>
            </a:r>
            <a:endParaRPr lang="en-GB" alt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222" y="2203855"/>
            <a:ext cx="6428834" cy="43932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6" name="Rectangle 1434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339" name="Title 6">
            <a:extLst>
              <a:ext uri="{FF2B5EF4-FFF2-40B4-BE49-F238E27FC236}">
                <a16:creationId xmlns:a16="http://schemas.microsoft.com/office/drawing/2014/main" id="{59AE2614-F4F3-46B0-8A0B-E4C9E62AB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altLang="en-US" sz="5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Mounjaro (Tirzepatide)</a:t>
            </a:r>
          </a:p>
        </p:txBody>
      </p:sp>
      <p:cxnSp>
        <p:nvCxnSpPr>
          <p:cNvPr id="14348" name="Straight Connector 1434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8" name="AutoShape 4" descr="https://www.nejm.org/na101/home/literatum/publisher/mms/journals/content/nejm/2021/nejm_2021.385.issue-6/nejmoa2107519/20210802/images/img_xlarge/nejmoa2107519_f1.jpeg">
            <a:extLst>
              <a:ext uri="{FF2B5EF4-FFF2-40B4-BE49-F238E27FC236}">
                <a16:creationId xmlns:a16="http://schemas.microsoft.com/office/drawing/2014/main" id="{7D45630C-28B9-0D11-42EC-0BAEE39845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4340" name="TextBox 5">
            <a:extLst>
              <a:ext uri="{FF2B5EF4-FFF2-40B4-BE49-F238E27FC236}">
                <a16:creationId xmlns:a16="http://schemas.microsoft.com/office/drawing/2014/main" id="{88F4B270-8F01-1B16-9C6F-65B4138BE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4394" y="895367"/>
            <a:ext cx="2823978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4008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GB" altLang="en-US" sz="168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SURPASS 2 trial- at 40 weeks  </a:t>
            </a:r>
            <a:endParaRPr lang="en-GB" alt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10" y="1520128"/>
            <a:ext cx="6299524" cy="45214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8" name="Rectangle 923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6">
            <a:extLst>
              <a:ext uri="{FF2B5EF4-FFF2-40B4-BE49-F238E27FC236}">
                <a16:creationId xmlns:a16="http://schemas.microsoft.com/office/drawing/2014/main" id="{7DBA41DA-39BF-F6D6-89F9-6FCCD4D9EE8B}"/>
              </a:ext>
            </a:extLst>
          </p:cNvPr>
          <p:cNvSpPr txBox="1">
            <a:spLocks/>
          </p:cNvSpPr>
          <p:nvPr/>
        </p:nvSpPr>
        <p:spPr bwMode="auto">
          <a:xfrm>
            <a:off x="286078" y="718021"/>
            <a:ext cx="4816858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Wegovy</a:t>
            </a: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altLang="en-US" sz="6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Semaglutide</a:t>
            </a:r>
            <a:r>
              <a:rPr lang="en-US" alt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92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BMI (usually 30 and over) and at least one weight-related health condition.  </a:t>
            </a:r>
          </a:p>
          <a:p>
            <a:r>
              <a:rPr lang="en-GB" dirty="0"/>
              <a:t>Used in pre-diabetes and type 2 diabetes</a:t>
            </a:r>
          </a:p>
          <a:p>
            <a:r>
              <a:rPr lang="en-GB" dirty="0"/>
              <a:t>Available on NHS and privately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79" y="175789"/>
            <a:ext cx="2885476" cy="205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84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8" name="Rectangle 923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6">
            <a:extLst>
              <a:ext uri="{FF2B5EF4-FFF2-40B4-BE49-F238E27FC236}">
                <a16:creationId xmlns:a16="http://schemas.microsoft.com/office/drawing/2014/main" id="{7DBA41DA-39BF-F6D6-89F9-6FCCD4D9EE8B}"/>
              </a:ext>
            </a:extLst>
          </p:cNvPr>
          <p:cNvSpPr txBox="1">
            <a:spLocks/>
          </p:cNvSpPr>
          <p:nvPr/>
        </p:nvSpPr>
        <p:spPr bwMode="auto">
          <a:xfrm>
            <a:off x="286078" y="718021"/>
            <a:ext cx="4697795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Wegovy</a:t>
            </a:r>
            <a:r>
              <a:rPr lang="en-US" alt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altLang="en-US" sz="6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Semaglutide</a:t>
            </a:r>
            <a:r>
              <a:rPr lang="en-US" alt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92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79" y="175789"/>
            <a:ext cx="2885476" cy="2055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165" y="941694"/>
            <a:ext cx="6560255" cy="479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71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6" name="Rectangle 1639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1C92D51F-FFDD-C304-44EE-3DBF679898BE}"/>
              </a:ext>
            </a:extLst>
          </p:cNvPr>
          <p:cNvSpPr txBox="1">
            <a:spLocks/>
          </p:cNvSpPr>
          <p:nvPr/>
        </p:nvSpPr>
        <p:spPr bwMode="auto">
          <a:xfrm>
            <a:off x="479394" y="1070800"/>
            <a:ext cx="3939688" cy="55831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6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Once weekly basal insulin</a:t>
            </a:r>
            <a:endParaRPr lang="en-US" altLang="en-US" sz="6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6398" name="Straight Connector 1639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6" name="AutoShape 2" descr="Rationale and design of the phase 3a development programme investigating once-weekly insulin icodec in diabetes">
            <a:extLst>
              <a:ext uri="{FF2B5EF4-FFF2-40B4-BE49-F238E27FC236}">
                <a16:creationId xmlns:a16="http://schemas.microsoft.com/office/drawing/2014/main" id="{F5BEFA91-5DDC-D005-2A55-BEB79D4AF7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6390" name="AutoShape 2" descr="Once-Weekly Insulin for Type 2 Diabetes without Previous Insulin Treatment  | NEJM">
            <a:extLst>
              <a:ext uri="{FF2B5EF4-FFF2-40B4-BE49-F238E27FC236}">
                <a16:creationId xmlns:a16="http://schemas.microsoft.com/office/drawing/2014/main" id="{4BC1ADBE-CCAB-B1C7-DDC4-44E8D1F221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391" name="AutoShape 4" descr="Once-Weekly Insulin for Type 2 Diabetes without Previous Insulin Treatment  | NEJM">
            <a:extLst>
              <a:ext uri="{FF2B5EF4-FFF2-40B4-BE49-F238E27FC236}">
                <a16:creationId xmlns:a16="http://schemas.microsoft.com/office/drawing/2014/main" id="{C8EF08CE-E471-8E85-0349-A310974E75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178" y="1070800"/>
            <a:ext cx="3520935" cy="2854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372" y="3258069"/>
            <a:ext cx="3097765" cy="29772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9" name="Rectangle 20488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95EAF8AF-4EC3-EB9C-45F5-D3803CBE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643"/>
            <a:ext cx="5243394" cy="2225532"/>
          </a:xfrm>
        </p:spPr>
        <p:txBody>
          <a:bodyPr anchor="t">
            <a:normAutofit/>
          </a:bodyPr>
          <a:lstStyle/>
          <a:p>
            <a:r>
              <a:rPr lang="en-GB" altLang="en-US" sz="5600" b="1"/>
              <a:t>Benefits of once weekly insulin </a:t>
            </a:r>
          </a:p>
        </p:txBody>
      </p:sp>
      <p:cxnSp>
        <p:nvCxnSpPr>
          <p:cNvPr id="20491" name="Straight Connector 2049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81934"/>
            <a:ext cx="0" cy="647606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3" name="Group 20492">
            <a:extLst>
              <a:ext uri="{FF2B5EF4-FFF2-40B4-BE49-F238E27FC236}">
                <a16:creationId xmlns:a16="http://schemas.microsoft.com/office/drawing/2014/main" id="{34F88D19-C269-4F98-BE6B-CFB6207D3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0408" y="740316"/>
            <a:ext cx="465458" cy="872153"/>
            <a:chOff x="6110408" y="740316"/>
            <a:chExt cx="465458" cy="872153"/>
          </a:xfrm>
        </p:grpSpPr>
        <p:sp>
          <p:nvSpPr>
            <p:cNvPr id="2049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5948" y="74031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9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84728" y="969611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9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0408" y="1484755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0484" name="Picture 1">
            <a:extLst>
              <a:ext uri="{FF2B5EF4-FFF2-40B4-BE49-F238E27FC236}">
                <a16:creationId xmlns:a16="http://schemas.microsoft.com/office/drawing/2014/main" id="{21DF5DE0-F959-2EB6-18B9-A85B6C189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1397" y="3003053"/>
            <a:ext cx="4436996" cy="299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C8C01-233A-C1D7-2767-A12FCBA37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9042" y="879355"/>
            <a:ext cx="4124758" cy="5120755"/>
          </a:xfrm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313 fewer injections per year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Simple fixed dose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Minimal lifestyle disruption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Third party administration time reduced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  <a:p>
            <a:pPr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Pen delivery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  <a:p>
            <a:pPr marL="0" indent="0">
              <a:buNone/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  <a:ea typeface="Calibri"/>
                <a:cs typeface="Calibri"/>
              </a:rPr>
              <a:t>When compared with once daily insulin: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Comparable glycaemic control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No significant difference in number of hypos</a:t>
            </a:r>
            <a:endParaRPr lang="en-GB" sz="2000" dirty="0">
              <a:solidFill>
                <a:schemeClr val="tx1">
                  <a:alpha val="80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3" name="Rectangle 2256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Title 1">
            <a:extLst>
              <a:ext uri="{FF2B5EF4-FFF2-40B4-BE49-F238E27FC236}">
                <a16:creationId xmlns:a16="http://schemas.microsoft.com/office/drawing/2014/main" id="{E6FF53D1-8E1C-9C0B-C536-DAC04C0A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New(ish) therapies: SGLT2 inhibitor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34DB00-919C-32CC-0A4F-15CAE48CB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520836"/>
              </p:ext>
            </p:extLst>
          </p:nvPr>
        </p:nvGraphicFramePr>
        <p:xfrm>
          <a:off x="706524" y="1675227"/>
          <a:ext cx="10778953" cy="4394203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3340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123">
                  <a:extLst>
                    <a:ext uri="{9D8B030D-6E8A-4147-A177-3AD203B41FA5}">
                      <a16:colId xmlns:a16="http://schemas.microsoft.com/office/drawing/2014/main" val="2209195267"/>
                    </a:ext>
                  </a:extLst>
                </a:gridCol>
              </a:tblGrid>
              <a:tr h="550013">
                <a:tc>
                  <a:txBody>
                    <a:bodyPr/>
                    <a:lstStyle/>
                    <a:p>
                      <a:r>
                        <a:rPr lang="en-GB" sz="1800" b="0" cap="none" spc="0" dirty="0">
                          <a:solidFill>
                            <a:schemeClr val="bg1"/>
                          </a:solidFill>
                        </a:rPr>
                        <a:t>SGLT2 inhibitor </a:t>
                      </a:r>
                      <a:endParaRPr lang="en-GB" sz="18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150894" marR="116074" marT="116073" marB="11607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0" cap="none" spc="0" dirty="0">
                          <a:solidFill>
                            <a:schemeClr val="bg1"/>
                          </a:solidFill>
                        </a:rPr>
                        <a:t>Therapeutic indication </a:t>
                      </a:r>
                    </a:p>
                  </a:txBody>
                  <a:tcPr marL="150894" marR="116074" marT="116073" marB="11607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cap="none" spc="0" dirty="0">
                          <a:solidFill>
                            <a:schemeClr val="bg1"/>
                          </a:solidFill>
                        </a:rPr>
                        <a:t>Extra benefit</a:t>
                      </a:r>
                    </a:p>
                  </a:txBody>
                  <a:tcPr marL="150894" marR="116074" marT="116073" marB="116073" anchor="ctr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chemeClr val="tx1"/>
                      </a:solidFill>
                    </a:lnT>
                    <a:lnB w="0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Invokana</a:t>
                      </a:r>
                    </a:p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(Canagliflozin)</a:t>
                      </a: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Type 2 diabetes</a:t>
                      </a:r>
                    </a:p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Diabetes</a:t>
                      </a:r>
                      <a:r>
                        <a:rPr lang="en-GB" sz="1800" cap="none" spc="0" baseline="0" dirty="0">
                          <a:solidFill>
                            <a:schemeClr val="tx1"/>
                          </a:solidFill>
                        </a:rPr>
                        <a:t> kidney disease</a:t>
                      </a:r>
                      <a:endParaRPr lang="en-GB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cap="none" spc="0" baseline="0" dirty="0">
                          <a:solidFill>
                            <a:schemeClr val="tx1"/>
                          </a:solidFill>
                        </a:rPr>
                        <a:t>Reduction in cardiovascular death and all cause death </a:t>
                      </a:r>
                    </a:p>
                  </a:txBody>
                  <a:tcPr marL="150894" marR="116074" marT="116073" marB="116073">
                    <a:lnL w="19050">
                      <a:solidFill>
                        <a:schemeClr val="tx1"/>
                      </a:solidFill>
                    </a:lnL>
                    <a:lnR w="1905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059">
                <a:tc>
                  <a:txBody>
                    <a:bodyPr/>
                    <a:lstStyle/>
                    <a:p>
                      <a:r>
                        <a:rPr lang="en-GB" sz="1800" cap="none" spc="0" err="1">
                          <a:solidFill>
                            <a:schemeClr val="tx1"/>
                          </a:solidFill>
                        </a:rPr>
                        <a:t>Forxiga</a:t>
                      </a:r>
                      <a:endParaRPr lang="en-GB" sz="1800" cap="none" spc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(Dapagliflozin)</a:t>
                      </a:r>
                    </a:p>
                    <a:p>
                      <a:endParaRPr lang="en-GB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Type 2 diabetes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Heart failure </a:t>
                      </a:r>
                    </a:p>
                    <a:p>
                      <a:r>
                        <a:rPr lang="en-GB" sz="1800" b="0" cap="none" spc="0" dirty="0">
                          <a:solidFill>
                            <a:schemeClr val="tx1"/>
                          </a:solidFill>
                        </a:rPr>
                        <a:t>Diabetes kidney disease</a:t>
                      </a: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0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059">
                <a:tc>
                  <a:txBody>
                    <a:bodyPr/>
                    <a:lstStyle/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Jardiance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(Empagliflozin)</a:t>
                      </a:r>
                    </a:p>
                    <a:p>
                      <a:endParaRPr lang="en-GB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Type 2 diabetes</a:t>
                      </a:r>
                    </a:p>
                    <a:p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Heart failure </a:t>
                      </a:r>
                    </a:p>
                    <a:p>
                      <a:r>
                        <a:rPr lang="en-GB" sz="1800" b="1" i="0" u="none" cap="none" spc="0" dirty="0">
                          <a:solidFill>
                            <a:schemeClr val="tx1"/>
                          </a:solidFill>
                        </a:rPr>
                        <a:t>Diabetes kidney disease</a:t>
                      </a: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 cap="none" spc="0" noProof="0" dirty="0">
                          <a:solidFill>
                            <a:schemeClr val="tx1"/>
                          </a:solidFill>
                          <a:latin typeface="Calibri"/>
                        </a:rPr>
                        <a:t>Reduction in cardiovascular death and all cause death </a:t>
                      </a:r>
                      <a:endParaRPr lang="en-GB" sz="1800" b="0" i="0" u="none" strike="noStrike" cap="none" spc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GB" sz="1800" b="1" i="0" u="none" cap="none" spc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>
                      <a:solidFill>
                        <a:schemeClr val="tx1"/>
                      </a:solidFill>
                    </a:lnL>
                    <a:lnR w="1905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r>
                        <a:rPr lang="en-GB" sz="1800" cap="none" spc="0" dirty="0" err="1">
                          <a:solidFill>
                            <a:schemeClr val="tx1"/>
                          </a:solidFill>
                        </a:rPr>
                        <a:t>Steglatro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 </a:t>
                      </a:r>
                      <a:endParaRPr lang="en-GB" sz="1800" cap="none" spc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(Ertugliflozin)</a:t>
                      </a: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</a:rPr>
                        <a:t>Type 2 diabetes</a:t>
                      </a:r>
                    </a:p>
                  </a:txBody>
                  <a:tcPr marL="150894" marR="116074" marT="116073" marB="11607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endParaRPr lang="en-GB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50894" marR="116074" marT="116073" marB="116073">
                    <a:lnL w="1905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0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7" name="Rectangle 2356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Title 1">
            <a:extLst>
              <a:ext uri="{FF2B5EF4-FFF2-40B4-BE49-F238E27FC236}">
                <a16:creationId xmlns:a16="http://schemas.microsoft.com/office/drawing/2014/main" id="{EB4AD61A-FD37-7604-A2FC-20EB1AB8C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altLang="en-US" sz="5400"/>
              <a:t>Direct study </a:t>
            </a:r>
          </a:p>
        </p:txBody>
      </p:sp>
      <p:sp>
        <p:nvSpPr>
          <p:cNvPr id="23569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563" name="Content Placeholder 2">
            <a:extLst>
              <a:ext uri="{FF2B5EF4-FFF2-40B4-BE49-F238E27FC236}">
                <a16:creationId xmlns:a16="http://schemas.microsoft.com/office/drawing/2014/main" id="{0C2EF618-B533-4B62-DD00-0A69AAFCD9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0391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91" name="Rectangle 2459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Title 1">
            <a:extLst>
              <a:ext uri="{FF2B5EF4-FFF2-40B4-BE49-F238E27FC236}">
                <a16:creationId xmlns:a16="http://schemas.microsoft.com/office/drawing/2014/main" id="{E3344F2B-238A-E347-79E8-7DFD8310B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altLang="en-US" sz="5400"/>
              <a:t>RETUNE study </a:t>
            </a:r>
          </a:p>
        </p:txBody>
      </p:sp>
      <p:sp>
        <p:nvSpPr>
          <p:cNvPr id="2459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587" name="Content Placeholder 2">
            <a:extLst>
              <a:ext uri="{FF2B5EF4-FFF2-40B4-BE49-F238E27FC236}">
                <a16:creationId xmlns:a16="http://schemas.microsoft.com/office/drawing/2014/main" id="{6934122A-FA4C-AE79-2D41-5EF127C7DD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69728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F3E94-FC86-966C-A082-CBC8DBD21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Motivate remission (MoRem)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596" r="2" b="2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153400" y="2543364"/>
            <a:ext cx="3434180" cy="35990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First device licensed in UK for HbA1c testing at healthcare setting</a:t>
            </a:r>
          </a:p>
          <a:p>
            <a:r>
              <a:rPr lang="en-US" sz="2000"/>
              <a:t>Can also be used for home monitoring</a:t>
            </a:r>
          </a:p>
          <a:p>
            <a:r>
              <a:rPr lang="en-US" sz="2000"/>
              <a:t>HbA1c results in less than 5 minutes </a:t>
            </a:r>
          </a:p>
        </p:txBody>
      </p:sp>
    </p:spTree>
    <p:extLst>
      <p:ext uri="{BB962C8B-B14F-4D97-AF65-F5344CB8AC3E}">
        <p14:creationId xmlns:p14="http://schemas.microsoft.com/office/powerpoint/2010/main" val="1959412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17" name="Rectangle 2561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3" name="TextBox 5">
            <a:extLst>
              <a:ext uri="{FF2B5EF4-FFF2-40B4-BE49-F238E27FC236}">
                <a16:creationId xmlns:a16="http://schemas.microsoft.com/office/drawing/2014/main" id="{838DC360-016F-0063-15D3-528CDB381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82" y="639193"/>
            <a:ext cx="3892652" cy="35735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6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Diabetes and technology </a:t>
            </a:r>
          </a:p>
        </p:txBody>
      </p:sp>
      <p:sp>
        <p:nvSpPr>
          <p:cNvPr id="256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6" descr="What We Wish You Knew About Diabetes and Technology">
            <a:extLst>
              <a:ext uri="{FF2B5EF4-FFF2-40B4-BE49-F238E27FC236}">
                <a16:creationId xmlns:a16="http://schemas.microsoft.com/office/drawing/2014/main" id="{33494BC9-4D6B-50F5-3D72-8E9B690A52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r="10127" b="-3"/>
          <a:stretch/>
        </p:blipFill>
        <p:spPr bwMode="auto">
          <a:xfrm>
            <a:off x="5946376" y="640080"/>
            <a:ext cx="4630456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804CCDD-88C7-4B43-A381-F2D8DAF6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65124"/>
            <a:ext cx="5221224" cy="2066544"/>
          </a:xfrm>
        </p:spPr>
        <p:txBody>
          <a:bodyPr anchor="b">
            <a:normAutofit/>
          </a:bodyPr>
          <a:lstStyle/>
          <a:p>
            <a:r>
              <a:rPr lang="en-GB" sz="5400"/>
              <a:t>Tech to deliver insulin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r="14788" b="4"/>
          <a:stretch/>
        </p:blipFill>
        <p:spPr>
          <a:xfrm>
            <a:off x="6394317" y="4"/>
            <a:ext cx="2757736" cy="2524633"/>
          </a:xfrm>
          <a:custGeom>
            <a:avLst/>
            <a:gdLst/>
            <a:ahLst/>
            <a:cxnLst/>
            <a:rect l="l" t="t" r="r" b="b"/>
            <a:pathLst>
              <a:path w="2757736" h="2524633">
                <a:moveTo>
                  <a:pt x="21123" y="0"/>
                </a:moveTo>
                <a:lnTo>
                  <a:pt x="2731055" y="0"/>
                </a:lnTo>
                <a:lnTo>
                  <a:pt x="2730838" y="5093"/>
                </a:lnTo>
                <a:cubicBezTo>
                  <a:pt x="2730487" y="45377"/>
                  <a:pt x="2732295" y="85646"/>
                  <a:pt x="2738658" y="125789"/>
                </a:cubicBezTo>
                <a:cubicBezTo>
                  <a:pt x="2756621" y="238377"/>
                  <a:pt x="2761924" y="352450"/>
                  <a:pt x="2754463" y="466085"/>
                </a:cubicBezTo>
                <a:cubicBezTo>
                  <a:pt x="2744150" y="620982"/>
                  <a:pt x="2730085" y="775628"/>
                  <a:pt x="2725799" y="930904"/>
                </a:cubicBezTo>
                <a:cubicBezTo>
                  <a:pt x="2721780" y="1082146"/>
                  <a:pt x="2734774" y="1233389"/>
                  <a:pt x="2744685" y="1383875"/>
                </a:cubicBezTo>
                <a:cubicBezTo>
                  <a:pt x="2759152" y="1603429"/>
                  <a:pt x="2748838" y="1823108"/>
                  <a:pt x="2739863" y="2042788"/>
                </a:cubicBezTo>
                <a:cubicBezTo>
                  <a:pt x="2736448" y="2125925"/>
                  <a:pt x="2737930" y="2209061"/>
                  <a:pt x="2740205" y="2292197"/>
                </a:cubicBezTo>
                <a:lnTo>
                  <a:pt x="2744484" y="2501376"/>
                </a:lnTo>
                <a:lnTo>
                  <a:pt x="2513574" y="2517337"/>
                </a:lnTo>
                <a:cubicBezTo>
                  <a:pt x="2415696" y="2521959"/>
                  <a:pt x="2317754" y="2524358"/>
                  <a:pt x="2219717" y="2524288"/>
                </a:cubicBezTo>
                <a:cubicBezTo>
                  <a:pt x="2139473" y="2526009"/>
                  <a:pt x="2059213" y="2521297"/>
                  <a:pt x="1979578" y="2510176"/>
                </a:cubicBezTo>
                <a:cubicBezTo>
                  <a:pt x="1865287" y="2491406"/>
                  <a:pt x="1749852" y="2477294"/>
                  <a:pt x="1633783" y="2489008"/>
                </a:cubicBezTo>
                <a:cubicBezTo>
                  <a:pt x="1553779" y="2497192"/>
                  <a:pt x="1473902" y="2501991"/>
                  <a:pt x="1393517" y="2501709"/>
                </a:cubicBezTo>
                <a:cubicBezTo>
                  <a:pt x="1208744" y="2501709"/>
                  <a:pt x="1023847" y="2500016"/>
                  <a:pt x="839074" y="2503543"/>
                </a:cubicBezTo>
                <a:cubicBezTo>
                  <a:pt x="674622" y="2506648"/>
                  <a:pt x="510804" y="2513421"/>
                  <a:pt x="346224" y="2496346"/>
                </a:cubicBezTo>
                <a:cubicBezTo>
                  <a:pt x="285491" y="2490066"/>
                  <a:pt x="224679" y="2485859"/>
                  <a:pt x="163814" y="2483127"/>
                </a:cubicBezTo>
                <a:lnTo>
                  <a:pt x="18517" y="2479653"/>
                </a:lnTo>
                <a:lnTo>
                  <a:pt x="18260" y="2465175"/>
                </a:lnTo>
                <a:cubicBezTo>
                  <a:pt x="17160" y="2423362"/>
                  <a:pt x="16458" y="2381580"/>
                  <a:pt x="22836" y="2339990"/>
                </a:cubicBezTo>
                <a:cubicBezTo>
                  <a:pt x="31895" y="2273000"/>
                  <a:pt x="32239" y="2205116"/>
                  <a:pt x="23857" y="2138036"/>
                </a:cubicBezTo>
                <a:cubicBezTo>
                  <a:pt x="8778" y="2011225"/>
                  <a:pt x="9721" y="1883023"/>
                  <a:pt x="26663" y="1756454"/>
                </a:cubicBezTo>
                <a:cubicBezTo>
                  <a:pt x="37125" y="1682587"/>
                  <a:pt x="43121" y="1606552"/>
                  <a:pt x="24367" y="1534088"/>
                </a:cubicBezTo>
                <a:cubicBezTo>
                  <a:pt x="-19775" y="1363773"/>
                  <a:pt x="5996" y="1193203"/>
                  <a:pt x="24367" y="1023781"/>
                </a:cubicBezTo>
                <a:cubicBezTo>
                  <a:pt x="35530" y="932794"/>
                  <a:pt x="35786" y="840798"/>
                  <a:pt x="25133" y="749747"/>
                </a:cubicBezTo>
                <a:cubicBezTo>
                  <a:pt x="6226" y="615268"/>
                  <a:pt x="2577" y="479090"/>
                  <a:pt x="14289" y="343797"/>
                </a:cubicBezTo>
                <a:cubicBezTo>
                  <a:pt x="24877" y="233188"/>
                  <a:pt x="35339" y="122324"/>
                  <a:pt x="22581" y="10822"/>
                </a:cubicBezTo>
                <a:close/>
              </a:path>
            </a:pathLst>
          </a:cu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9950" r="-4" b="-4"/>
          <a:stretch/>
        </p:blipFill>
        <p:spPr>
          <a:xfrm>
            <a:off x="9339374" y="1"/>
            <a:ext cx="2852627" cy="2520152"/>
          </a:xfrm>
          <a:custGeom>
            <a:avLst/>
            <a:gdLst/>
            <a:ahLst/>
            <a:cxnLst/>
            <a:rect l="l" t="t" r="r" b="b"/>
            <a:pathLst>
              <a:path w="2852627" h="2520152">
                <a:moveTo>
                  <a:pt x="10064" y="0"/>
                </a:moveTo>
                <a:lnTo>
                  <a:pt x="2852627" y="0"/>
                </a:lnTo>
                <a:lnTo>
                  <a:pt x="2852627" y="2486586"/>
                </a:lnTo>
                <a:lnTo>
                  <a:pt x="2722923" y="2488164"/>
                </a:lnTo>
                <a:cubicBezTo>
                  <a:pt x="2674488" y="2490004"/>
                  <a:pt x="2626073" y="2493170"/>
                  <a:pt x="2577690" y="2497898"/>
                </a:cubicBezTo>
                <a:cubicBezTo>
                  <a:pt x="2399458" y="2512970"/>
                  <a:pt x="2220528" y="2515143"/>
                  <a:pt x="2042042" y="2504390"/>
                </a:cubicBezTo>
                <a:cubicBezTo>
                  <a:pt x="1880764" y="2496911"/>
                  <a:pt x="1719740" y="2478563"/>
                  <a:pt x="1558080" y="2494228"/>
                </a:cubicBezTo>
                <a:cubicBezTo>
                  <a:pt x="1502460" y="2499592"/>
                  <a:pt x="1447854" y="2512575"/>
                  <a:pt x="1391850" y="2515538"/>
                </a:cubicBezTo>
                <a:cubicBezTo>
                  <a:pt x="1129488" y="2529651"/>
                  <a:pt x="868014" y="2508482"/>
                  <a:pt x="606540" y="2491124"/>
                </a:cubicBezTo>
                <a:cubicBezTo>
                  <a:pt x="511296" y="2484774"/>
                  <a:pt x="416054" y="2477012"/>
                  <a:pt x="320810" y="2494370"/>
                </a:cubicBezTo>
                <a:cubicBezTo>
                  <a:pt x="240438" y="2508129"/>
                  <a:pt x="158860" y="2510966"/>
                  <a:pt x="77878" y="2502837"/>
                </a:cubicBezTo>
                <a:lnTo>
                  <a:pt x="9154" y="2498029"/>
                </a:lnTo>
                <a:lnTo>
                  <a:pt x="8320" y="2462991"/>
                </a:lnTo>
                <a:cubicBezTo>
                  <a:pt x="6579" y="2338090"/>
                  <a:pt x="-9495" y="2212684"/>
                  <a:pt x="8320" y="2088414"/>
                </a:cubicBezTo>
                <a:cubicBezTo>
                  <a:pt x="37454" y="1869137"/>
                  <a:pt x="41459" y="1647554"/>
                  <a:pt x="20242" y="1427484"/>
                </a:cubicBezTo>
                <a:cubicBezTo>
                  <a:pt x="-386" y="1179282"/>
                  <a:pt x="-1860" y="930008"/>
                  <a:pt x="15822" y="681605"/>
                </a:cubicBezTo>
                <a:cubicBezTo>
                  <a:pt x="28413" y="497593"/>
                  <a:pt x="37789" y="313203"/>
                  <a:pt x="26537" y="128561"/>
                </a:cubicBezTo>
                <a:cubicBezTo>
                  <a:pt x="24327" y="93208"/>
                  <a:pt x="18400" y="58296"/>
                  <a:pt x="12757" y="23416"/>
                </a:cubicBezTo>
                <a:close/>
              </a:path>
            </a:pathLst>
          </a:custGeom>
        </p:spPr>
      </p:pic>
      <p:sp>
        <p:nvSpPr>
          <p:cNvPr id="18" name="sketch line">
            <a:extLst>
              <a:ext uri="{FF2B5EF4-FFF2-40B4-BE49-F238E27FC236}">
                <a16:creationId xmlns:a16="http://schemas.microsoft.com/office/drawing/2014/main" id="{BBECEAC1-4BBC-4815-B44E-D9B231A3F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520" y="260986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2648" y="2843784"/>
            <a:ext cx="5221224" cy="33284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GB" sz="1900" b="1" dirty="0"/>
              <a:t>Tethered insulin pumps</a:t>
            </a:r>
          </a:p>
          <a:p>
            <a:r>
              <a:rPr lang="en-GB" sz="1900" dirty="0"/>
              <a:t>Tandem T-slim, Medtronic Minimed 780G,  Dana, </a:t>
            </a:r>
            <a:r>
              <a:rPr lang="en-GB" sz="1900" dirty="0" err="1"/>
              <a:t>Ypsomed</a:t>
            </a:r>
            <a:r>
              <a:rPr lang="en-GB" sz="1900" dirty="0"/>
              <a:t> </a:t>
            </a:r>
            <a:r>
              <a:rPr lang="en-GB" sz="1900" dirty="0" err="1"/>
              <a:t>mylife</a:t>
            </a:r>
            <a:r>
              <a:rPr lang="en-GB" sz="1900" dirty="0"/>
              <a:t>, </a:t>
            </a:r>
            <a:r>
              <a:rPr lang="en-GB" sz="1900" dirty="0" err="1"/>
              <a:t>Ypsopump</a:t>
            </a:r>
            <a:endParaRPr lang="en-GB" sz="1900" err="1">
              <a:ea typeface="Calibri"/>
              <a:cs typeface="Calibri"/>
            </a:endParaRP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 dirty="0"/>
              <a:t>2. </a:t>
            </a:r>
            <a:r>
              <a:rPr lang="en-GB" sz="1900" b="1" dirty="0"/>
              <a:t>Patch insulin pump</a:t>
            </a:r>
            <a:endParaRPr lang="en-GB" sz="1900" b="1" dirty="0">
              <a:ea typeface="Calibri"/>
              <a:cs typeface="Calibri"/>
            </a:endParaRPr>
          </a:p>
          <a:p>
            <a:r>
              <a:rPr lang="en-GB" sz="1900" dirty="0"/>
              <a:t>Omnipod DASH, Omnipod 5, </a:t>
            </a:r>
            <a:r>
              <a:rPr lang="en-GB" sz="1900" dirty="0" err="1"/>
              <a:t>Medtrum</a:t>
            </a:r>
            <a:r>
              <a:rPr lang="en-GB" sz="1900" dirty="0"/>
              <a:t> Nano</a:t>
            </a:r>
            <a:endParaRPr lang="en-GB" sz="19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 dirty="0"/>
              <a:t>3. </a:t>
            </a:r>
            <a:r>
              <a:rPr lang="en-GB" sz="1900" b="1" dirty="0"/>
              <a:t>Smart insulin pens</a:t>
            </a:r>
            <a:endParaRPr lang="en-GB" sz="1900" b="1" dirty="0">
              <a:ea typeface="Calibri"/>
              <a:cs typeface="Calibri"/>
            </a:endParaRPr>
          </a:p>
          <a:p>
            <a:r>
              <a:rPr lang="en-GB" sz="1900" dirty="0"/>
              <a:t>Novo Nordisk </a:t>
            </a:r>
            <a:r>
              <a:rPr lang="en-GB" sz="1900" dirty="0" err="1"/>
              <a:t>Novopen</a:t>
            </a:r>
            <a:r>
              <a:rPr lang="en-GB" sz="1900" dirty="0"/>
              <a:t> 6 and Echo Plus </a:t>
            </a:r>
            <a:endParaRPr lang="en-GB" sz="1900" dirty="0">
              <a:ea typeface="Calibri"/>
              <a:cs typeface="Calibri"/>
            </a:endParaRPr>
          </a:p>
        </p:txBody>
      </p:sp>
      <p:pic>
        <p:nvPicPr>
          <p:cNvPr id="8" name="Picture 2" descr="Novopen 6 Silver">
            <a:extLst>
              <a:ext uri="{FF2B5EF4-FFF2-40B4-BE49-F238E27FC236}">
                <a16:creationId xmlns:a16="http://schemas.microsoft.com/office/drawing/2014/main" id="{7967D7B9-5EAA-3B1E-CD1A-946358442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9" r="-2" b="16368"/>
          <a:stretch/>
        </p:blipFill>
        <p:spPr bwMode="auto">
          <a:xfrm>
            <a:off x="6388701" y="2716074"/>
            <a:ext cx="5803299" cy="4141924"/>
          </a:xfrm>
          <a:custGeom>
            <a:avLst/>
            <a:gdLst/>
            <a:ahLst/>
            <a:cxnLst/>
            <a:rect l="l" t="t" r="r" b="b"/>
            <a:pathLst>
              <a:path w="5803299" h="4141924">
                <a:moveTo>
                  <a:pt x="4086182" y="1329"/>
                </a:moveTo>
                <a:cubicBezTo>
                  <a:pt x="4156698" y="-1238"/>
                  <a:pt x="4227324" y="-85"/>
                  <a:pt x="4297823" y="4799"/>
                </a:cubicBezTo>
                <a:cubicBezTo>
                  <a:pt x="4587107" y="19899"/>
                  <a:pt x="4876647" y="16089"/>
                  <a:pt x="5166059" y="27661"/>
                </a:cubicBezTo>
                <a:cubicBezTo>
                  <a:pt x="5261555" y="31612"/>
                  <a:pt x="5356545" y="10444"/>
                  <a:pt x="5451787" y="9315"/>
                </a:cubicBezTo>
                <a:cubicBezTo>
                  <a:pt x="5565889" y="7904"/>
                  <a:pt x="5680275" y="12949"/>
                  <a:pt x="5794837" y="16636"/>
                </a:cubicBezTo>
                <a:lnTo>
                  <a:pt x="5803299" y="16810"/>
                </a:lnTo>
                <a:lnTo>
                  <a:pt x="5803299" y="4141924"/>
                </a:lnTo>
                <a:lnTo>
                  <a:pt x="25520" y="4141924"/>
                </a:lnTo>
                <a:lnTo>
                  <a:pt x="38276" y="3985509"/>
                </a:lnTo>
                <a:cubicBezTo>
                  <a:pt x="68779" y="3844294"/>
                  <a:pt x="65552" y="3697862"/>
                  <a:pt x="28835" y="3558127"/>
                </a:cubicBezTo>
                <a:cubicBezTo>
                  <a:pt x="-4463" y="3426468"/>
                  <a:pt x="-11352" y="3294426"/>
                  <a:pt x="21053" y="3161618"/>
                </a:cubicBezTo>
                <a:cubicBezTo>
                  <a:pt x="51646" y="3038188"/>
                  <a:pt x="50153" y="2908978"/>
                  <a:pt x="16716" y="2786288"/>
                </a:cubicBezTo>
                <a:cubicBezTo>
                  <a:pt x="9316" y="2754521"/>
                  <a:pt x="4787" y="2722155"/>
                  <a:pt x="3192" y="2689584"/>
                </a:cubicBezTo>
                <a:cubicBezTo>
                  <a:pt x="-6887" y="2570683"/>
                  <a:pt x="10081" y="2453440"/>
                  <a:pt x="24242" y="2335942"/>
                </a:cubicBezTo>
                <a:cubicBezTo>
                  <a:pt x="33683" y="2261054"/>
                  <a:pt x="48099" y="2185401"/>
                  <a:pt x="24242" y="2111279"/>
                </a:cubicBezTo>
                <a:cubicBezTo>
                  <a:pt x="7899" y="2059623"/>
                  <a:pt x="4264" y="2004791"/>
                  <a:pt x="13654" y="1951426"/>
                </a:cubicBezTo>
                <a:cubicBezTo>
                  <a:pt x="29486" y="1856713"/>
                  <a:pt x="32790" y="1760329"/>
                  <a:pt x="23477" y="1664761"/>
                </a:cubicBezTo>
                <a:cubicBezTo>
                  <a:pt x="17328" y="1601751"/>
                  <a:pt x="18272" y="1538243"/>
                  <a:pt x="26284" y="1475437"/>
                </a:cubicBezTo>
                <a:cubicBezTo>
                  <a:pt x="36872" y="1390981"/>
                  <a:pt x="53330" y="1304994"/>
                  <a:pt x="33300" y="1220284"/>
                </a:cubicBezTo>
                <a:cubicBezTo>
                  <a:pt x="1406" y="1085690"/>
                  <a:pt x="7785" y="951224"/>
                  <a:pt x="20543" y="815610"/>
                </a:cubicBezTo>
                <a:cubicBezTo>
                  <a:pt x="30111" y="714697"/>
                  <a:pt x="40700" y="612636"/>
                  <a:pt x="21563" y="510574"/>
                </a:cubicBezTo>
                <a:cubicBezTo>
                  <a:pt x="13335" y="463218"/>
                  <a:pt x="13335" y="414790"/>
                  <a:pt x="21563" y="367433"/>
                </a:cubicBezTo>
                <a:cubicBezTo>
                  <a:pt x="31514" y="303645"/>
                  <a:pt x="40955" y="240494"/>
                  <a:pt x="28197" y="176068"/>
                </a:cubicBezTo>
                <a:cubicBezTo>
                  <a:pt x="22584" y="148001"/>
                  <a:pt x="18374" y="119679"/>
                  <a:pt x="15439" y="91357"/>
                </a:cubicBezTo>
                <a:lnTo>
                  <a:pt x="13471" y="15444"/>
                </a:lnTo>
                <a:lnTo>
                  <a:pt x="161497" y="23093"/>
                </a:lnTo>
                <a:cubicBezTo>
                  <a:pt x="242184" y="25544"/>
                  <a:pt x="322886" y="25615"/>
                  <a:pt x="403652" y="21310"/>
                </a:cubicBezTo>
                <a:cubicBezTo>
                  <a:pt x="579090" y="9611"/>
                  <a:pt x="755048" y="12123"/>
                  <a:pt x="930155" y="28790"/>
                </a:cubicBezTo>
                <a:cubicBezTo>
                  <a:pt x="934727" y="29284"/>
                  <a:pt x="939871" y="27908"/>
                  <a:pt x="944744" y="27978"/>
                </a:cubicBezTo>
                <a:lnTo>
                  <a:pt x="944756" y="27986"/>
                </a:lnTo>
                <a:lnTo>
                  <a:pt x="949368" y="27641"/>
                </a:lnTo>
                <a:lnTo>
                  <a:pt x="981805" y="30065"/>
                </a:lnTo>
                <a:lnTo>
                  <a:pt x="983936" y="28984"/>
                </a:lnTo>
                <a:cubicBezTo>
                  <a:pt x="988825" y="29108"/>
                  <a:pt x="993905" y="30625"/>
                  <a:pt x="998603" y="30483"/>
                </a:cubicBezTo>
                <a:cubicBezTo>
                  <a:pt x="1047368" y="29496"/>
                  <a:pt x="1096133" y="30483"/>
                  <a:pt x="1144770" y="25121"/>
                </a:cubicBezTo>
                <a:cubicBezTo>
                  <a:pt x="1267037" y="10007"/>
                  <a:pt x="1390204" y="6041"/>
                  <a:pt x="1513043" y="13266"/>
                </a:cubicBezTo>
                <a:cubicBezTo>
                  <a:pt x="1691465" y="24557"/>
                  <a:pt x="1870141" y="31472"/>
                  <a:pt x="2048943" y="16089"/>
                </a:cubicBezTo>
                <a:cubicBezTo>
                  <a:pt x="2150537" y="7480"/>
                  <a:pt x="2252129" y="-1693"/>
                  <a:pt x="2353721" y="10161"/>
                </a:cubicBezTo>
                <a:cubicBezTo>
                  <a:pt x="2440545" y="21000"/>
                  <a:pt x="2528079" y="22750"/>
                  <a:pt x="2615195" y="15383"/>
                </a:cubicBezTo>
                <a:cubicBezTo>
                  <a:pt x="2710489" y="8045"/>
                  <a:pt x="2806139" y="8045"/>
                  <a:pt x="2901433" y="15383"/>
                </a:cubicBezTo>
                <a:cubicBezTo>
                  <a:pt x="2992739" y="21029"/>
                  <a:pt x="3084299" y="30483"/>
                  <a:pt x="3175351" y="20323"/>
                </a:cubicBezTo>
                <a:cubicBezTo>
                  <a:pt x="3303357" y="6210"/>
                  <a:pt x="3430983" y="10867"/>
                  <a:pt x="3558737" y="19476"/>
                </a:cubicBezTo>
                <a:cubicBezTo>
                  <a:pt x="3664265" y="26532"/>
                  <a:pt x="3770177" y="36834"/>
                  <a:pt x="3875197" y="20181"/>
                </a:cubicBezTo>
                <a:cubicBezTo>
                  <a:pt x="3945258" y="10183"/>
                  <a:pt x="4015665" y="3895"/>
                  <a:pt x="4086182" y="132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809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Tech to measure blood sugars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en-GB" sz="2200" b="1" dirty="0"/>
              <a:t>Flash glucose monitor (FGM)</a:t>
            </a:r>
          </a:p>
          <a:p>
            <a:r>
              <a:rPr lang="en-GB" sz="2200" dirty="0"/>
              <a:t>Freestyle Libre 2 (now a CGM)</a:t>
            </a:r>
            <a:endParaRPr lang="en-GB" sz="22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GB" sz="2200"/>
          </a:p>
          <a:p>
            <a:pPr marL="0" indent="0">
              <a:buNone/>
            </a:pPr>
            <a:r>
              <a:rPr lang="en-GB" sz="2200" b="1" dirty="0"/>
              <a:t>2. </a:t>
            </a:r>
            <a:r>
              <a:rPr lang="en-GB" sz="2200" b="1" err="1"/>
              <a:t>Continous</a:t>
            </a:r>
            <a:r>
              <a:rPr lang="en-GB" sz="2200" b="1" dirty="0"/>
              <a:t> Glucose Monitor (CGM)</a:t>
            </a:r>
            <a:endParaRPr lang="en-GB" sz="2200" b="1" dirty="0">
              <a:ea typeface="Calibri"/>
              <a:cs typeface="Calibri"/>
            </a:endParaRPr>
          </a:p>
          <a:p>
            <a:r>
              <a:rPr lang="en-GB" sz="2200" dirty="0"/>
              <a:t>Freestyle Libre 2, 3</a:t>
            </a:r>
            <a:endParaRPr lang="en-GB" sz="2200" dirty="0">
              <a:ea typeface="Calibri"/>
              <a:cs typeface="Calibri"/>
            </a:endParaRPr>
          </a:p>
          <a:p>
            <a:r>
              <a:rPr lang="en-GB" sz="2200" dirty="0"/>
              <a:t>Dexcom One, G6, G7</a:t>
            </a:r>
            <a:endParaRPr lang="en-GB" sz="2200" dirty="0">
              <a:ea typeface="Calibri"/>
              <a:cs typeface="Calibri"/>
            </a:endParaRPr>
          </a:p>
          <a:p>
            <a:r>
              <a:rPr lang="en-GB" sz="2200" dirty="0"/>
              <a:t>Medtronic G4</a:t>
            </a:r>
            <a:endParaRPr lang="en-GB" sz="2200" dirty="0">
              <a:ea typeface="Calibri"/>
              <a:cs typeface="Calibri"/>
            </a:endParaRPr>
          </a:p>
          <a:p>
            <a:r>
              <a:rPr lang="en-GB" sz="2200" dirty="0" err="1"/>
              <a:t>GlucoRx</a:t>
            </a:r>
            <a:r>
              <a:rPr lang="en-GB" sz="2200" dirty="0"/>
              <a:t> </a:t>
            </a:r>
            <a:r>
              <a:rPr lang="en-GB" sz="2200" dirty="0" err="1"/>
              <a:t>Aidec</a:t>
            </a:r>
            <a:endParaRPr lang="en-GB" sz="2200" dirty="0" err="1">
              <a:ea typeface="Calibri"/>
              <a:cs typeface="Calibri"/>
            </a:endParaRPr>
          </a:p>
          <a:p>
            <a:r>
              <a:rPr lang="en-GB" sz="2200" dirty="0" err="1"/>
              <a:t>Medtrum</a:t>
            </a:r>
            <a:r>
              <a:rPr lang="en-GB" sz="2200" dirty="0"/>
              <a:t> Nano </a:t>
            </a:r>
            <a:endParaRPr lang="en-GB" sz="2200" dirty="0">
              <a:ea typeface="Calibri"/>
              <a:cs typeface="Calibri"/>
            </a:endParaRPr>
          </a:p>
          <a:p>
            <a:endParaRPr lang="en-GB" sz="2200" b="1"/>
          </a:p>
        </p:txBody>
      </p:sp>
    </p:spTree>
    <p:extLst>
      <p:ext uri="{BB962C8B-B14F-4D97-AF65-F5344CB8AC3E}">
        <p14:creationId xmlns:p14="http://schemas.microsoft.com/office/powerpoint/2010/main" val="486538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/>
              <a:t>Hybrid Closed-loop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043" b="8253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b="1"/>
              <a:t>Insulin pump + CGM + algorithm</a:t>
            </a:r>
          </a:p>
          <a:p>
            <a:r>
              <a:rPr lang="en-GB" sz="1800"/>
              <a:t>The technology talks to each other</a:t>
            </a:r>
          </a:p>
          <a:p>
            <a:r>
              <a:rPr lang="en-GB" sz="1800"/>
              <a:t>Also called an “artificial pancreas”</a:t>
            </a:r>
          </a:p>
          <a:p>
            <a:r>
              <a:rPr lang="en-GB" sz="1800"/>
              <a:t>Different pumps and CGMs work together depending on what companies in the industry have teamed up </a:t>
            </a:r>
          </a:p>
        </p:txBody>
      </p:sp>
    </p:spTree>
    <p:extLst>
      <p:ext uri="{BB962C8B-B14F-4D97-AF65-F5344CB8AC3E}">
        <p14:creationId xmlns:p14="http://schemas.microsoft.com/office/powerpoint/2010/main" val="1180689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7" name="Rectangle 30726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9" name="Rectangle 30728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0722" name="Title 4">
            <a:extLst>
              <a:ext uri="{FF2B5EF4-FFF2-40B4-BE49-F238E27FC236}">
                <a16:creationId xmlns:a16="http://schemas.microsoft.com/office/drawing/2014/main" id="{33B17E16-86E6-BA3E-1474-4B097CB3A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1321056"/>
            <a:ext cx="10684151" cy="19919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altLang="en-US" sz="8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Role of the diabetes specialist pharmacist </a:t>
            </a:r>
          </a:p>
        </p:txBody>
      </p:sp>
      <p:grpSp>
        <p:nvGrpSpPr>
          <p:cNvPr id="30731" name="Group 30730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0732" name="Freeform: Shape 30731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3" name="Freeform: Shape 30732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4" name="Freeform: Shape 30733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5" name="Freeform: Shape 30734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737" name="Group 30736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30738" name="Freeform: Shape 30737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9" name="Freeform: Shape 30738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40" name="Freeform: Shape 30739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41" name="Freeform: Shape 30740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attachments.office.net/owa/Samina.Ali%40ggc.scot.nhs.uk/service.svc/s/GetAttachmentThumbnail?id=AAMkAGE3NjdkNmY2LTU2N2EtNDZiMS1hZjkwLWI0YzdlNDRiODRkNgBGAAAAAAArlpdIjXiuSJmnp9%2BeHSHHBwDlFGP3lM9WQps6ZqXVG%2FX7AAAAAAEMAADlFGP3lM9WQps6ZqXVG%2FX7AAPqfsWAAAABEgAQAHeWs37%2FPXdIlX%2FoQpA95Dw%3D&amp;thumbnailType=2&amp;token=eyJhbGciOiJSUzI1NiIsImtpZCI6IkQ4OThGN0RDMjk2ODQ1MDk1RUUwREZGQ0MzODBBOTM5NjUwNDNFNjQiLCJ0eXAiOiJKV1QiLCJ4NXQiOiIySmozM0Nsb1JRbGU0Tl84dzRDcE9XVUVQbVEifQ.eyJvcmlnaW4iOiJodHRwczovL291dGxvb2sub2ZmaWNlMzY1LmNvbSIsInVjIjoiMDZkNTNjOWJjZjk1NDRjOGE5OTU0M2VjYzUzNTU3OTciLCJzaWduaW5fc3RhdGUiOiJbXCJkdmNfbW5nZFwiLFwiZHZjX2RtamRcIixcImttc2lcIl0iLCJ2ZXIiOiJFeGNoYW5nZS5DYWxsYmFjay5WMSIsImFwcGN0eHNlbmRlciI6Ik93YURvd25sb2FkQDEwZWZlMGJkLWEwMzAtNGJjYS04MDljLWI1ZTY3NDVlNDk5YSIsImlzc3JpbmciOiJXVyIsImFwcGN0eCI6IntcIm1zZXhjaHByb3RcIjpcIm93YVwiLFwicHVpZFwiOlwiMTE1Mzc2NTkzMjI5MjE1MDAyOFwiLFwic2NvcGVcIjpcIk93YURvd25sb2FkXCIsXCJvaWRcIjpcImVhZjRmYmJlLTBhYWEtNGU2Mi04MTFjLTE4YWQ4Y2Q3MGQ3M1wiLFwicHJpbWFyeXNpZFwiOlwiUy0xLTUtMjEtMjAxNTc4MzM3My0zMzY5Mjk4Nzc1LTIzNjE5MDA4NzEtOTE1NzQzMlwifSIsIm5iZiI6MTY4MTk4NjAyMiwiZXhwIjoxNjgxOTg2NjIyLCJpc3MiOiIwMDAwMDAwMi0wMDAwLTBmZjEtY2UwMC0wMDAwMDAwMDAwMDBAMTBlZmUwYmQtYTAzMC00YmNhLTgwOWMtYjVlNjc0NWU0OTlhIiwiYXVkIjoiMDAwMDAwMDItMDAwMC0wZmYxLWNlMDAtMDAwMDAwMDAwMDAwL2F0dGFjaG1lbnRzLm9mZmljZS5uZXRAMTBlZmUwYmQtYTAzMC00YmNhLTgwOWMtYjVlNjc0NWU0OTlhIiwiaGFwcCI6Im93YSJ9.krGQNhgdj1IMbtLNPpmU3e2IeIIC83wetreIo70mHgWw_8Rz_GLwnGIs6RxpT_KHEKQZrv8i3X1Q8iIGk_K2f4uKFxhxbClTUZyzmRh1s1HWxQ2Q_yafrGNvyQwQb2s755keZD9Kv6T-gvW7iLyLW0b1OcH-X4foFTgKXfg3ASPLe9Nx01vo8cZcgI1jV4_tPq7HZqt46U2E5yinp056SpX5HDslLhXqIF8C5TPJKyAl8dd0fyxdM8qozcEKWdBKlw5UNivY-dtyunYsQpRFJFNc2YBrJdSB0a-4EzsocGzbOctsZwIPkUmi3tUVN3wyWHRmlsXdq2VCCvkJWqYyLw&amp;X-OWA-CANARY=xgsFr7c_fUC9easau7876oAdY_yIQdsYyKyJOPoAIftFWkzmprC-fVrE1vuNuxOMauL_sS0rVHY.&amp;owa=outlook.office365.com&amp;scriptVer=20230407001.14&amp;animation=true">
            <a:extLst>
              <a:ext uri="{FF2B5EF4-FFF2-40B4-BE49-F238E27FC236}">
                <a16:creationId xmlns:a16="http://schemas.microsoft.com/office/drawing/2014/main" id="{A1678B71-8B82-7E61-0A5D-80C66CB7C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17791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6" name="Rectangle 3277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0320F15E-6E97-7974-971D-96565CFCB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3" r="-1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22195"/>
              </p:ext>
            </p:extLst>
          </p:nvPr>
        </p:nvGraphicFramePr>
        <p:xfrm>
          <a:off x="820617" y="2179670"/>
          <a:ext cx="5418666" cy="284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Initiate/reduce/increase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Oral diabetes drugs</a:t>
                      </a:r>
                    </a:p>
                    <a:p>
                      <a:r>
                        <a:rPr lang="en-GB" dirty="0"/>
                        <a:t>Insulin</a:t>
                      </a:r>
                    </a:p>
                    <a:p>
                      <a:r>
                        <a:rPr lang="en-GB" dirty="0"/>
                        <a:t>GLP-1RA</a:t>
                      </a:r>
                    </a:p>
                    <a:p>
                      <a:r>
                        <a:rPr lang="en-GB" dirty="0"/>
                        <a:t>Statins</a:t>
                      </a:r>
                    </a:p>
                    <a:p>
                      <a:r>
                        <a:rPr lang="en-GB" dirty="0"/>
                        <a:t>Blood pressure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Start Freestyle </a:t>
                      </a:r>
                      <a:r>
                        <a:rPr lang="en-GB" dirty="0" err="1"/>
                        <a:t>Libre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Speak to diabetes consultant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Polypharmacy review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Medication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00" name="Rectangle 3379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B7B05-5F25-CA45-46B0-C0E264A17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rtlCol="0" anchor="t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200" b="1"/>
              <a:t>Checks done during review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 b="1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Feet check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Blood pressure check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Urine check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Injection site check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GB" sz="220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</p:txBody>
      </p:sp>
      <p:pic>
        <p:nvPicPr>
          <p:cNvPr id="33795" name="Picture 1" descr="A set of icons of medical equipment&#10;&#10;Description automatically generated">
            <a:extLst>
              <a:ext uri="{FF2B5EF4-FFF2-40B4-BE49-F238E27FC236}">
                <a16:creationId xmlns:a16="http://schemas.microsoft.com/office/drawing/2014/main" id="{5B7B80F9-5817-4993-16BB-D86540C5A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r="1404" b="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4" name="Rectangle 3482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2C3A0-F49D-25BE-02E7-BF11D5CAB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rtlCol="0" anchor="t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200" b="1"/>
              <a:t>Referral/signposting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 b="1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Vaccine service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GP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Podiatrist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Signposting to retinal screening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Dietician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Pharmacy NRT service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200"/>
              <a:t>Physio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GB" sz="220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GB" sz="220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</p:txBody>
      </p:sp>
      <p:pic>
        <p:nvPicPr>
          <p:cNvPr id="34819" name="Picture 3">
            <a:extLst>
              <a:ext uri="{FF2B5EF4-FFF2-40B4-BE49-F238E27FC236}">
                <a16:creationId xmlns:a16="http://schemas.microsoft.com/office/drawing/2014/main" id="{2AEE5639-D608-A81C-EED2-5BF629CF76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r="2" b="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pple with measuring tape">
            <a:extLst>
              <a:ext uri="{FF2B5EF4-FFF2-40B4-BE49-F238E27FC236}">
                <a16:creationId xmlns:a16="http://schemas.microsoft.com/office/drawing/2014/main" id="{11E2A05C-2445-1F41-BF63-7310ED12CD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70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817B9-7C47-009B-5B7E-7B2CB05DB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000" b="1"/>
              <a:t>Advice given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000" b="1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000"/>
              <a:t>Diet 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en-GB" sz="2000"/>
              <a:t>Exercise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GB" sz="200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00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GB" sz="200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2" name="Rectangle 3687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A5669B52-EC1F-AFC9-92E9-A4425C8C5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1089442"/>
            <a:ext cx="5458968" cy="467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76247-F171-C51E-24B6-2B0849F77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5438012" cy="3550789"/>
          </a:xfrm>
        </p:spPr>
        <p:txBody>
          <a:bodyPr rtlCol="0" anchor="t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200" b="1" dirty="0"/>
              <a:t>Other responsibilities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200"/>
          </a:p>
          <a:p>
            <a:pPr marL="0" indent="0">
              <a:buNone/>
              <a:defRPr/>
            </a:pPr>
            <a:r>
              <a:rPr lang="en-GB" sz="2200" dirty="0"/>
              <a:t>- Coach pharmacists, practice nurses and  GPs</a:t>
            </a:r>
            <a:endParaRPr lang="en-GB" sz="2200" dirty="0">
              <a:ea typeface="Calibri"/>
              <a:cs typeface="Calibri"/>
            </a:endParaRPr>
          </a:p>
          <a:p>
            <a:pPr>
              <a:buFontTx/>
              <a:buChar char="-"/>
              <a:defRPr/>
            </a:pPr>
            <a:r>
              <a:rPr lang="en-GB" sz="2200" dirty="0"/>
              <a:t>Help colleagues with diabetes queries </a:t>
            </a:r>
          </a:p>
          <a:p>
            <a:pPr>
              <a:buFontTx/>
              <a:buChar char="-"/>
              <a:defRPr/>
            </a:pPr>
            <a:r>
              <a:rPr lang="en-GB" sz="2200" dirty="0"/>
              <a:t>Discuss cases to help colleagues manage people with diabetes better </a:t>
            </a:r>
            <a:endParaRPr lang="en-GB" sz="220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>
            <a:extLst>
              <a:ext uri="{FF2B5EF4-FFF2-40B4-BE49-F238E27FC236}">
                <a16:creationId xmlns:a16="http://schemas.microsoft.com/office/drawing/2014/main" id="{AF780647-6FE6-C4D7-F5B0-FFA7E833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Summary </a:t>
            </a:r>
          </a:p>
        </p:txBody>
      </p:sp>
      <p:graphicFrame>
        <p:nvGraphicFramePr>
          <p:cNvPr id="37892" name="Content Placeholder 5">
            <a:extLst>
              <a:ext uri="{FF2B5EF4-FFF2-40B4-BE49-F238E27FC236}">
                <a16:creationId xmlns:a16="http://schemas.microsoft.com/office/drawing/2014/main" id="{23E5E75F-FC85-FE82-65AA-F889A0830A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3BE73A-7CD6-22BE-3E78-155A44DB7F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369445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0310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18788</TotalTime>
  <Words>995</Words>
  <Application>Microsoft Macintosh PowerPoint</Application>
  <PresentationFormat>Widescreen</PresentationFormat>
  <Paragraphs>170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Meiryo</vt:lpstr>
      <vt:lpstr>Arial</vt:lpstr>
      <vt:lpstr>Calibri</vt:lpstr>
      <vt:lpstr>Calibri Light</vt:lpstr>
      <vt:lpstr>Office Theme</vt:lpstr>
      <vt:lpstr>"Newer treatments in diabetes and the role of the diabetes specialist pharmacist"</vt:lpstr>
      <vt:lpstr>A bit about myself…..</vt:lpstr>
      <vt:lpstr>objectives   - updates in type 2 diabetes  - updates in type 1 diabetes  - The role of the diabetes specialist pharmacist        </vt:lpstr>
      <vt:lpstr>PowerPoint Presentation</vt:lpstr>
      <vt:lpstr>Updates in the management of type 2 diabetes </vt:lpstr>
      <vt:lpstr>PowerPoint Presentation</vt:lpstr>
      <vt:lpstr>PowerPoint Presentation</vt:lpstr>
      <vt:lpstr>PowerPoint Presentation</vt:lpstr>
      <vt:lpstr>PowerPoint Presentation</vt:lpstr>
      <vt:lpstr>Mounjaro (Tirzepatide)</vt:lpstr>
      <vt:lpstr>Mounjaro (Tirzepatide)</vt:lpstr>
      <vt:lpstr>Mounjaro (Tirzepatide)</vt:lpstr>
      <vt:lpstr>PowerPoint Presentation</vt:lpstr>
      <vt:lpstr>PowerPoint Presentation</vt:lpstr>
      <vt:lpstr>PowerPoint Presentation</vt:lpstr>
      <vt:lpstr>Benefits of once weekly insulin </vt:lpstr>
      <vt:lpstr>New(ish) therapies: SGLT2 inhibitor </vt:lpstr>
      <vt:lpstr>Direct study </vt:lpstr>
      <vt:lpstr>RETUNE study </vt:lpstr>
      <vt:lpstr>Motivate remission (MoRem)</vt:lpstr>
      <vt:lpstr>PowerPoint Presentation</vt:lpstr>
      <vt:lpstr>Tech to deliver insulin</vt:lpstr>
      <vt:lpstr>Tech to measure blood sugars</vt:lpstr>
      <vt:lpstr>Hybrid Closed-loop</vt:lpstr>
      <vt:lpstr>Role of the diabetes specialist pharmacist </vt:lpstr>
      <vt:lpstr>PowerPoint Presentation</vt:lpstr>
      <vt:lpstr>Medication </vt:lpstr>
      <vt:lpstr>PowerPoint Presentation</vt:lpstr>
      <vt:lpstr>PowerPoint Presentation</vt:lpstr>
      <vt:lpstr>PowerPoint Presentation</vt:lpstr>
      <vt:lpstr>PowerPoint Presentation</vt:lpstr>
      <vt:lpstr>Summary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"Newer treatments in diabetes and the role of the diabetes specialist pharmacist"</dc:title>
  <dc:creator>Musa Ali</dc:creator>
  <cp:lastModifiedBy>Musa Ali</cp:lastModifiedBy>
  <cp:revision>120</cp:revision>
  <dcterms:created xsi:type="dcterms:W3CDTF">2023-08-31T10:55:48Z</dcterms:created>
  <dcterms:modified xsi:type="dcterms:W3CDTF">2023-09-28T22:25:41Z</dcterms:modified>
</cp:coreProperties>
</file>