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1504" r:id="rId2"/>
    <p:sldId id="406" r:id="rId3"/>
    <p:sldId id="287" r:id="rId4"/>
    <p:sldId id="288" r:id="rId5"/>
    <p:sldId id="1449" r:id="rId6"/>
    <p:sldId id="260" r:id="rId7"/>
    <p:sldId id="1490" r:id="rId8"/>
    <p:sldId id="259" r:id="rId9"/>
    <p:sldId id="375" r:id="rId10"/>
    <p:sldId id="1408" r:id="rId11"/>
    <p:sldId id="404" r:id="rId12"/>
    <p:sldId id="1153" r:id="rId13"/>
    <p:sldId id="336" r:id="rId14"/>
    <p:sldId id="1499" r:id="rId15"/>
    <p:sldId id="1506" r:id="rId16"/>
    <p:sldId id="1510" r:id="rId17"/>
    <p:sldId id="1500" r:id="rId18"/>
    <p:sldId id="1507" r:id="rId19"/>
    <p:sldId id="1501" r:id="rId20"/>
    <p:sldId id="1508" r:id="rId21"/>
    <p:sldId id="1049" r:id="rId22"/>
    <p:sldId id="319" r:id="rId23"/>
    <p:sldId id="1467" r:id="rId24"/>
    <p:sldId id="1509" r:id="rId25"/>
    <p:sldId id="265" r:id="rId26"/>
    <p:sldId id="281" r:id="rId27"/>
    <p:sldId id="1416" r:id="rId28"/>
    <p:sldId id="373" r:id="rId29"/>
    <p:sldId id="1445" r:id="rId30"/>
    <p:sldId id="335" r:id="rId31"/>
    <p:sldId id="1148" r:id="rId32"/>
    <p:sldId id="1159" r:id="rId33"/>
    <p:sldId id="39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78" d="100"/>
          <a:sy n="78" d="100"/>
        </p:scale>
        <p:origin x="878" y="58"/>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606396422669388E-2"/>
          <c:y val="5.889155523365968E-2"/>
          <c:w val="0.7492731116943715"/>
          <c:h val="0.84317326500459677"/>
        </c:manualLayout>
      </c:layout>
      <c:lineChart>
        <c:grouping val="standard"/>
        <c:varyColors val="0"/>
        <c:ser>
          <c:idx val="0"/>
          <c:order val="0"/>
          <c:tx>
            <c:strRef>
              <c:f>Sheet1!$B$1</c:f>
              <c:strCache>
                <c:ptCount val="1"/>
                <c:pt idx="0">
                  <c:v>All</c:v>
                </c:pt>
              </c:strCache>
            </c:strRef>
          </c:tx>
          <c:marker>
            <c:symbol val="none"/>
          </c:marker>
          <c:cat>
            <c:strRef>
              <c:f>Sheet1!$A$2:$A$5</c:f>
              <c:strCache>
                <c:ptCount val="4"/>
                <c:pt idx="0">
                  <c:v>70-74</c:v>
                </c:pt>
                <c:pt idx="1">
                  <c:v>75-79</c:v>
                </c:pt>
                <c:pt idx="2">
                  <c:v>80-84</c:v>
                </c:pt>
                <c:pt idx="3">
                  <c:v>≥85</c:v>
                </c:pt>
              </c:strCache>
            </c:strRef>
          </c:cat>
          <c:val>
            <c:numRef>
              <c:f>Sheet1!$B$2:$B$5</c:f>
              <c:numCache>
                <c:formatCode>General</c:formatCode>
                <c:ptCount val="4"/>
                <c:pt idx="0">
                  <c:v>1.29</c:v>
                </c:pt>
                <c:pt idx="1">
                  <c:v>1.28</c:v>
                </c:pt>
                <c:pt idx="2">
                  <c:v>1.31</c:v>
                </c:pt>
                <c:pt idx="3">
                  <c:v>1.25</c:v>
                </c:pt>
              </c:numCache>
            </c:numRef>
          </c:val>
          <c:smooth val="0"/>
          <c:extLst>
            <c:ext xmlns:c16="http://schemas.microsoft.com/office/drawing/2014/chart" uri="{C3380CC4-5D6E-409C-BE32-E72D297353CC}">
              <c16:uniqueId val="{00000000-855E-486A-848C-3A3B7BF7F457}"/>
            </c:ext>
          </c:extLst>
        </c:ser>
        <c:ser>
          <c:idx val="1"/>
          <c:order val="1"/>
          <c:tx>
            <c:strRef>
              <c:f>Sheet1!$C$1</c:f>
              <c:strCache>
                <c:ptCount val="1"/>
                <c:pt idx="0">
                  <c:v>Males</c:v>
                </c:pt>
              </c:strCache>
            </c:strRef>
          </c:tx>
          <c:marker>
            <c:symbol val="none"/>
          </c:marker>
          <c:cat>
            <c:strRef>
              <c:f>Sheet1!$A$2:$A$5</c:f>
              <c:strCache>
                <c:ptCount val="4"/>
                <c:pt idx="0">
                  <c:v>70-74</c:v>
                </c:pt>
                <c:pt idx="1">
                  <c:v>75-79</c:v>
                </c:pt>
                <c:pt idx="2">
                  <c:v>80-84</c:v>
                </c:pt>
                <c:pt idx="3">
                  <c:v>≥85</c:v>
                </c:pt>
              </c:strCache>
            </c:strRef>
          </c:cat>
          <c:val>
            <c:numRef>
              <c:f>Sheet1!$C$2:$C$5</c:f>
              <c:numCache>
                <c:formatCode>General</c:formatCode>
                <c:ptCount val="4"/>
                <c:pt idx="0">
                  <c:v>1.21</c:v>
                </c:pt>
                <c:pt idx="1">
                  <c:v>1.1800000000000019</c:v>
                </c:pt>
                <c:pt idx="2">
                  <c:v>1.25</c:v>
                </c:pt>
                <c:pt idx="3">
                  <c:v>1.1900000000000019</c:v>
                </c:pt>
              </c:numCache>
            </c:numRef>
          </c:val>
          <c:smooth val="0"/>
          <c:extLst>
            <c:ext xmlns:c16="http://schemas.microsoft.com/office/drawing/2014/chart" uri="{C3380CC4-5D6E-409C-BE32-E72D297353CC}">
              <c16:uniqueId val="{00000001-855E-486A-848C-3A3B7BF7F457}"/>
            </c:ext>
          </c:extLst>
        </c:ser>
        <c:ser>
          <c:idx val="2"/>
          <c:order val="2"/>
          <c:tx>
            <c:strRef>
              <c:f>Sheet1!$D$1</c:f>
              <c:strCache>
                <c:ptCount val="1"/>
                <c:pt idx="0">
                  <c:v>Females</c:v>
                </c:pt>
              </c:strCache>
            </c:strRef>
          </c:tx>
          <c:marker>
            <c:symbol val="none"/>
          </c:marker>
          <c:cat>
            <c:strRef>
              <c:f>Sheet1!$A$2:$A$5</c:f>
              <c:strCache>
                <c:ptCount val="4"/>
                <c:pt idx="0">
                  <c:v>70-74</c:v>
                </c:pt>
                <c:pt idx="1">
                  <c:v>75-79</c:v>
                </c:pt>
                <c:pt idx="2">
                  <c:v>80-84</c:v>
                </c:pt>
                <c:pt idx="3">
                  <c:v>≥85</c:v>
                </c:pt>
              </c:strCache>
            </c:strRef>
          </c:cat>
          <c:val>
            <c:numRef>
              <c:f>Sheet1!$D$2:$D$5</c:f>
              <c:numCache>
                <c:formatCode>General</c:formatCode>
                <c:ptCount val="4"/>
                <c:pt idx="0">
                  <c:v>1.41</c:v>
                </c:pt>
                <c:pt idx="1">
                  <c:v>1.41</c:v>
                </c:pt>
                <c:pt idx="2">
                  <c:v>1.35</c:v>
                </c:pt>
                <c:pt idx="3">
                  <c:v>1.28</c:v>
                </c:pt>
              </c:numCache>
            </c:numRef>
          </c:val>
          <c:smooth val="0"/>
          <c:extLst>
            <c:ext xmlns:c16="http://schemas.microsoft.com/office/drawing/2014/chart" uri="{C3380CC4-5D6E-409C-BE32-E72D297353CC}">
              <c16:uniqueId val="{00000002-855E-486A-848C-3A3B7BF7F457}"/>
            </c:ext>
          </c:extLst>
        </c:ser>
        <c:dLbls>
          <c:showLegendKey val="0"/>
          <c:showVal val="0"/>
          <c:showCatName val="0"/>
          <c:showSerName val="0"/>
          <c:showPercent val="0"/>
          <c:showBubbleSize val="0"/>
        </c:dLbls>
        <c:smooth val="0"/>
        <c:axId val="60788096"/>
        <c:axId val="60814464"/>
      </c:lineChart>
      <c:catAx>
        <c:axId val="60788096"/>
        <c:scaling>
          <c:orientation val="minMax"/>
        </c:scaling>
        <c:delete val="0"/>
        <c:axPos val="b"/>
        <c:numFmt formatCode="General" sourceLinked="0"/>
        <c:majorTickMark val="out"/>
        <c:minorTickMark val="none"/>
        <c:tickLblPos val="nextTo"/>
        <c:crossAx val="60814464"/>
        <c:crosses val="autoZero"/>
        <c:auto val="1"/>
        <c:lblAlgn val="ctr"/>
        <c:lblOffset val="100"/>
        <c:noMultiLvlLbl val="0"/>
      </c:catAx>
      <c:valAx>
        <c:axId val="60814464"/>
        <c:scaling>
          <c:orientation val="minMax"/>
        </c:scaling>
        <c:delete val="0"/>
        <c:axPos val="l"/>
        <c:majorGridlines/>
        <c:numFmt formatCode="General" sourceLinked="1"/>
        <c:majorTickMark val="out"/>
        <c:minorTickMark val="none"/>
        <c:tickLblPos val="nextTo"/>
        <c:crossAx val="60788096"/>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eg"/></Relationships>
</file>

<file path=ppt/diagrams/_rels/data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diagrams/_rels/drawing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5861CE-C419-49FA-8DA4-3CB45F3CC921}" type="doc">
      <dgm:prSet loTypeId="urn:microsoft.com/office/officeart/2005/8/layout/vList3" loCatId="list" qsTypeId="urn:microsoft.com/office/officeart/2005/8/quickstyle/simple1" qsCatId="simple" csTypeId="urn:microsoft.com/office/officeart/2005/8/colors/colorful3" csCatId="colorful" phldr="1"/>
      <dgm:spPr/>
    </dgm:pt>
    <dgm:pt modelId="{6CC1AEDC-A48A-4315-8EFE-9345DA50EDB0}">
      <dgm:prSet/>
      <dgm:spPr/>
      <dgm:t>
        <a:bodyPr/>
        <a:lstStyle/>
        <a:p>
          <a:pPr algn="l"/>
          <a:r>
            <a:rPr lang="en-US" b="1" dirty="0"/>
            <a:t>The need to consider the significant heterogeneity of an older population of people with diabetes – effects of ageing, changes in renal function, varied susceptibilities to </a:t>
          </a:r>
          <a:r>
            <a:rPr lang="en-US" b="1" dirty="0" err="1"/>
            <a:t>hypoglycaemia</a:t>
          </a:r>
          <a:r>
            <a:rPr lang="en-US" b="1" dirty="0"/>
            <a:t>, socioeconomic status</a:t>
          </a:r>
          <a:endParaRPr lang="en-GB" dirty="0"/>
        </a:p>
      </dgm:t>
    </dgm:pt>
    <dgm:pt modelId="{5BE0175F-DEC2-45A4-B89F-B7CC47B4453B}" type="parTrans" cxnId="{9361A916-A3C1-4242-A6F7-DC4F576B4B1F}">
      <dgm:prSet/>
      <dgm:spPr/>
      <dgm:t>
        <a:bodyPr/>
        <a:lstStyle/>
        <a:p>
          <a:endParaRPr lang="en-GB"/>
        </a:p>
      </dgm:t>
    </dgm:pt>
    <dgm:pt modelId="{65625A4D-23DF-4E63-844F-E0D573B83BF7}" type="sibTrans" cxnId="{9361A916-A3C1-4242-A6F7-DC4F576B4B1F}">
      <dgm:prSet/>
      <dgm:spPr/>
      <dgm:t>
        <a:bodyPr/>
        <a:lstStyle/>
        <a:p>
          <a:endParaRPr lang="en-GB"/>
        </a:p>
      </dgm:t>
    </dgm:pt>
    <dgm:pt modelId="{1808092C-99C6-4C06-8975-0BE059D18BF2}">
      <dgm:prSet custT="1"/>
      <dgm:spPr/>
      <dgm:t>
        <a:bodyPr/>
        <a:lstStyle/>
        <a:p>
          <a:pPr algn="l"/>
          <a:r>
            <a:rPr lang="en-US" sz="1400" b="1" dirty="0"/>
            <a:t>The need to consider varying clinical trajectories</a:t>
          </a:r>
        </a:p>
      </dgm:t>
    </dgm:pt>
    <dgm:pt modelId="{71DA5C7D-3C4E-40C5-A055-A86F3A8324AA}" type="parTrans" cxnId="{D39C7E2C-E432-42EF-8A06-CA101F424A60}">
      <dgm:prSet/>
      <dgm:spPr/>
      <dgm:t>
        <a:bodyPr/>
        <a:lstStyle/>
        <a:p>
          <a:endParaRPr lang="en-GB"/>
        </a:p>
      </dgm:t>
    </dgm:pt>
    <dgm:pt modelId="{02DEB886-773E-453A-82DD-58852BB2B4DD}" type="sibTrans" cxnId="{D39C7E2C-E432-42EF-8A06-CA101F424A60}">
      <dgm:prSet/>
      <dgm:spPr/>
      <dgm:t>
        <a:bodyPr/>
        <a:lstStyle/>
        <a:p>
          <a:endParaRPr lang="en-GB"/>
        </a:p>
      </dgm:t>
    </dgm:pt>
    <dgm:pt modelId="{ECAE4246-02A5-4314-9639-0D902488C3F7}">
      <dgm:prSet custT="1"/>
      <dgm:spPr/>
      <dgm:t>
        <a:bodyPr/>
        <a:lstStyle/>
        <a:p>
          <a:pPr algn="l"/>
          <a:r>
            <a:rPr lang="en-US" sz="1400" b="1" dirty="0"/>
            <a:t>The need to consider the </a:t>
          </a:r>
          <a:r>
            <a:rPr lang="en-US" sz="1400" b="1" dirty="0" err="1"/>
            <a:t>multimorbidity</a:t>
          </a:r>
          <a:r>
            <a:rPr lang="en-US" sz="1400" b="1" dirty="0"/>
            <a:t> profile and its impact on management</a:t>
          </a:r>
        </a:p>
      </dgm:t>
    </dgm:pt>
    <dgm:pt modelId="{CD3FC812-42C1-4751-B578-3D4C80B47DD9}" type="parTrans" cxnId="{5759B468-6271-4480-9C89-9DC39CBCB0B6}">
      <dgm:prSet/>
      <dgm:spPr/>
      <dgm:t>
        <a:bodyPr/>
        <a:lstStyle/>
        <a:p>
          <a:endParaRPr lang="en-GB"/>
        </a:p>
      </dgm:t>
    </dgm:pt>
    <dgm:pt modelId="{00BBC08C-4FA5-489E-BF39-56E329513EA7}" type="sibTrans" cxnId="{5759B468-6271-4480-9C89-9DC39CBCB0B6}">
      <dgm:prSet/>
      <dgm:spPr/>
      <dgm:t>
        <a:bodyPr/>
        <a:lstStyle/>
        <a:p>
          <a:endParaRPr lang="en-GB"/>
        </a:p>
      </dgm:t>
    </dgm:pt>
    <dgm:pt modelId="{246DBEE2-4C84-4A9B-8AA6-BFD8179D6F0F}" type="pres">
      <dgm:prSet presAssocID="{045861CE-C419-49FA-8DA4-3CB45F3CC921}" presName="linearFlow" presStyleCnt="0">
        <dgm:presLayoutVars>
          <dgm:dir/>
          <dgm:resizeHandles val="exact"/>
        </dgm:presLayoutVars>
      </dgm:prSet>
      <dgm:spPr/>
    </dgm:pt>
    <dgm:pt modelId="{A4A6CACD-EC0F-429A-8846-8FFA65B21AA7}" type="pres">
      <dgm:prSet presAssocID="{6CC1AEDC-A48A-4315-8EFE-9345DA50EDB0}" presName="composite" presStyleCnt="0"/>
      <dgm:spPr/>
    </dgm:pt>
    <dgm:pt modelId="{0A0FD693-A1AC-43A5-B66B-A904C76A57C3}" type="pres">
      <dgm:prSet presAssocID="{6CC1AEDC-A48A-4315-8EFE-9345DA50EDB0}"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8E4A796C-A647-4E6A-A602-3842F19023D9}" type="pres">
      <dgm:prSet presAssocID="{6CC1AEDC-A48A-4315-8EFE-9345DA50EDB0}" presName="txShp" presStyleLbl="node1" presStyleIdx="0" presStyleCnt="3">
        <dgm:presLayoutVars>
          <dgm:bulletEnabled val="1"/>
        </dgm:presLayoutVars>
      </dgm:prSet>
      <dgm:spPr/>
    </dgm:pt>
    <dgm:pt modelId="{04DA2EE6-6F25-46F5-93D7-4FE40E200DB4}" type="pres">
      <dgm:prSet presAssocID="{65625A4D-23DF-4E63-844F-E0D573B83BF7}" presName="spacing" presStyleCnt="0"/>
      <dgm:spPr/>
    </dgm:pt>
    <dgm:pt modelId="{3965F838-CF9C-4FD7-98E9-7C2848244024}" type="pres">
      <dgm:prSet presAssocID="{1808092C-99C6-4C06-8975-0BE059D18BF2}" presName="composite" presStyleCnt="0"/>
      <dgm:spPr/>
    </dgm:pt>
    <dgm:pt modelId="{D8E1A457-6911-4789-ABF6-90CCC075235F}" type="pres">
      <dgm:prSet presAssocID="{1808092C-99C6-4C06-8975-0BE059D18BF2}" presName="imgShp" presStyleLbl="fgImgPlace1" presStyleIdx="1"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8DF5DCFC-D030-4337-ACAA-F270EC76EDA2}" type="pres">
      <dgm:prSet presAssocID="{1808092C-99C6-4C06-8975-0BE059D18BF2}" presName="txShp" presStyleLbl="node1" presStyleIdx="1" presStyleCnt="3">
        <dgm:presLayoutVars>
          <dgm:bulletEnabled val="1"/>
        </dgm:presLayoutVars>
      </dgm:prSet>
      <dgm:spPr/>
    </dgm:pt>
    <dgm:pt modelId="{53566FC9-4110-4D54-96B0-FF72AD832205}" type="pres">
      <dgm:prSet presAssocID="{02DEB886-773E-453A-82DD-58852BB2B4DD}" presName="spacing" presStyleCnt="0"/>
      <dgm:spPr/>
    </dgm:pt>
    <dgm:pt modelId="{A77A4EFD-D737-49BC-B83F-4116F44C97D1}" type="pres">
      <dgm:prSet presAssocID="{ECAE4246-02A5-4314-9639-0D902488C3F7}" presName="composite" presStyleCnt="0"/>
      <dgm:spPr/>
    </dgm:pt>
    <dgm:pt modelId="{B33C411F-61AE-4346-BF4E-23F66F386068}" type="pres">
      <dgm:prSet presAssocID="{ECAE4246-02A5-4314-9639-0D902488C3F7}" presName="imgShp" presStyleLbl="fgImgPlace1" presStyleIdx="2"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06B4C000-5724-4F50-9A5F-7CE5EFD14088}" type="pres">
      <dgm:prSet presAssocID="{ECAE4246-02A5-4314-9639-0D902488C3F7}" presName="txShp" presStyleLbl="node1" presStyleIdx="2" presStyleCnt="3">
        <dgm:presLayoutVars>
          <dgm:bulletEnabled val="1"/>
        </dgm:presLayoutVars>
      </dgm:prSet>
      <dgm:spPr/>
    </dgm:pt>
  </dgm:ptLst>
  <dgm:cxnLst>
    <dgm:cxn modelId="{1FB23F0B-DD26-46FB-9E2C-A5CFA3783CEE}" type="presOf" srcId="{ECAE4246-02A5-4314-9639-0D902488C3F7}" destId="{06B4C000-5724-4F50-9A5F-7CE5EFD14088}" srcOrd="0" destOrd="0" presId="urn:microsoft.com/office/officeart/2005/8/layout/vList3"/>
    <dgm:cxn modelId="{9361A916-A3C1-4242-A6F7-DC4F576B4B1F}" srcId="{045861CE-C419-49FA-8DA4-3CB45F3CC921}" destId="{6CC1AEDC-A48A-4315-8EFE-9345DA50EDB0}" srcOrd="0" destOrd="0" parTransId="{5BE0175F-DEC2-45A4-B89F-B7CC47B4453B}" sibTransId="{65625A4D-23DF-4E63-844F-E0D573B83BF7}"/>
    <dgm:cxn modelId="{5E2F4B2A-B04E-47CF-8CE0-D489B0ED939A}" type="presOf" srcId="{6CC1AEDC-A48A-4315-8EFE-9345DA50EDB0}" destId="{8E4A796C-A647-4E6A-A602-3842F19023D9}" srcOrd="0" destOrd="0" presId="urn:microsoft.com/office/officeart/2005/8/layout/vList3"/>
    <dgm:cxn modelId="{D39C7E2C-E432-42EF-8A06-CA101F424A60}" srcId="{045861CE-C419-49FA-8DA4-3CB45F3CC921}" destId="{1808092C-99C6-4C06-8975-0BE059D18BF2}" srcOrd="1" destOrd="0" parTransId="{71DA5C7D-3C4E-40C5-A055-A86F3A8324AA}" sibTransId="{02DEB886-773E-453A-82DD-58852BB2B4DD}"/>
    <dgm:cxn modelId="{6C4FE434-4FA1-4B44-8C0B-C4942ED2A886}" type="presOf" srcId="{045861CE-C419-49FA-8DA4-3CB45F3CC921}" destId="{246DBEE2-4C84-4A9B-8AA6-BFD8179D6F0F}" srcOrd="0" destOrd="0" presId="urn:microsoft.com/office/officeart/2005/8/layout/vList3"/>
    <dgm:cxn modelId="{2E5C713F-C442-4F27-A174-62881AC10788}" type="presOf" srcId="{1808092C-99C6-4C06-8975-0BE059D18BF2}" destId="{8DF5DCFC-D030-4337-ACAA-F270EC76EDA2}" srcOrd="0" destOrd="0" presId="urn:microsoft.com/office/officeart/2005/8/layout/vList3"/>
    <dgm:cxn modelId="{5759B468-6271-4480-9C89-9DC39CBCB0B6}" srcId="{045861CE-C419-49FA-8DA4-3CB45F3CC921}" destId="{ECAE4246-02A5-4314-9639-0D902488C3F7}" srcOrd="2" destOrd="0" parTransId="{CD3FC812-42C1-4751-B578-3D4C80B47DD9}" sibTransId="{00BBC08C-4FA5-489E-BF39-56E329513EA7}"/>
    <dgm:cxn modelId="{A8C0C64A-2956-4E02-B04A-16432055A004}" type="presParOf" srcId="{246DBEE2-4C84-4A9B-8AA6-BFD8179D6F0F}" destId="{A4A6CACD-EC0F-429A-8846-8FFA65B21AA7}" srcOrd="0" destOrd="0" presId="urn:microsoft.com/office/officeart/2005/8/layout/vList3"/>
    <dgm:cxn modelId="{D101FAE7-4E61-4770-8038-BC376E0BFB6A}" type="presParOf" srcId="{A4A6CACD-EC0F-429A-8846-8FFA65B21AA7}" destId="{0A0FD693-A1AC-43A5-B66B-A904C76A57C3}" srcOrd="0" destOrd="0" presId="urn:microsoft.com/office/officeart/2005/8/layout/vList3"/>
    <dgm:cxn modelId="{A0883F7A-D55F-475C-BCCA-CB3EA0E9B2AE}" type="presParOf" srcId="{A4A6CACD-EC0F-429A-8846-8FFA65B21AA7}" destId="{8E4A796C-A647-4E6A-A602-3842F19023D9}" srcOrd="1" destOrd="0" presId="urn:microsoft.com/office/officeart/2005/8/layout/vList3"/>
    <dgm:cxn modelId="{EA4B2D93-BB6B-4697-B0E0-B4492A3695EE}" type="presParOf" srcId="{246DBEE2-4C84-4A9B-8AA6-BFD8179D6F0F}" destId="{04DA2EE6-6F25-46F5-93D7-4FE40E200DB4}" srcOrd="1" destOrd="0" presId="urn:microsoft.com/office/officeart/2005/8/layout/vList3"/>
    <dgm:cxn modelId="{A85DAF4D-5510-4BFD-8626-4D5BC8A6F6E8}" type="presParOf" srcId="{246DBEE2-4C84-4A9B-8AA6-BFD8179D6F0F}" destId="{3965F838-CF9C-4FD7-98E9-7C2848244024}" srcOrd="2" destOrd="0" presId="urn:microsoft.com/office/officeart/2005/8/layout/vList3"/>
    <dgm:cxn modelId="{C9E5F00D-0DAF-4099-8130-80A111EB9798}" type="presParOf" srcId="{3965F838-CF9C-4FD7-98E9-7C2848244024}" destId="{D8E1A457-6911-4789-ABF6-90CCC075235F}" srcOrd="0" destOrd="0" presId="urn:microsoft.com/office/officeart/2005/8/layout/vList3"/>
    <dgm:cxn modelId="{046898D3-5D4B-46B6-A35A-EA93DBF454F0}" type="presParOf" srcId="{3965F838-CF9C-4FD7-98E9-7C2848244024}" destId="{8DF5DCFC-D030-4337-ACAA-F270EC76EDA2}" srcOrd="1" destOrd="0" presId="urn:microsoft.com/office/officeart/2005/8/layout/vList3"/>
    <dgm:cxn modelId="{355289E6-24EB-4793-817E-5D6DFEBF8E1F}" type="presParOf" srcId="{246DBEE2-4C84-4A9B-8AA6-BFD8179D6F0F}" destId="{53566FC9-4110-4D54-96B0-FF72AD832205}" srcOrd="3" destOrd="0" presId="urn:microsoft.com/office/officeart/2005/8/layout/vList3"/>
    <dgm:cxn modelId="{AE0B0899-AC29-450B-8F9F-BF74830C54A2}" type="presParOf" srcId="{246DBEE2-4C84-4A9B-8AA6-BFD8179D6F0F}" destId="{A77A4EFD-D737-49BC-B83F-4116F44C97D1}" srcOrd="4" destOrd="0" presId="urn:microsoft.com/office/officeart/2005/8/layout/vList3"/>
    <dgm:cxn modelId="{B26F4CAE-8FD2-4AD2-BD14-133BCF54D40E}" type="presParOf" srcId="{A77A4EFD-D737-49BC-B83F-4116F44C97D1}" destId="{B33C411F-61AE-4346-BF4E-23F66F386068}" srcOrd="0" destOrd="0" presId="urn:microsoft.com/office/officeart/2005/8/layout/vList3"/>
    <dgm:cxn modelId="{61964B9A-5B2D-463B-81CB-8356437E8DA7}" type="presParOf" srcId="{A77A4EFD-D737-49BC-B83F-4116F44C97D1}" destId="{06B4C000-5724-4F50-9A5F-7CE5EFD1408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CA87CA-B30C-45BC-B5DA-CF39BE381808}" type="doc">
      <dgm:prSet loTypeId="urn:microsoft.com/office/officeart/2005/8/layout/vList3" loCatId="list" qsTypeId="urn:microsoft.com/office/officeart/2005/8/quickstyle/simple1" qsCatId="simple" csTypeId="urn:microsoft.com/office/officeart/2005/8/colors/colorful5" csCatId="colorful" phldr="1"/>
      <dgm:spPr/>
    </dgm:pt>
    <dgm:pt modelId="{8F1D3CEF-53FE-4D5E-9981-A8F901E4AD24}">
      <dgm:prSet/>
      <dgm:spPr/>
      <dgm:t>
        <a:bodyPr/>
        <a:lstStyle/>
        <a:p>
          <a:pPr algn="l"/>
          <a:r>
            <a:rPr lang="en-US" b="1" dirty="0"/>
            <a:t>The need to assess the importance and impact of functional loss including frailty, disability and cognitive impairment in setting targets</a:t>
          </a:r>
        </a:p>
      </dgm:t>
    </dgm:pt>
    <dgm:pt modelId="{7F8832F4-4E2E-4EFD-A6A2-BF6ABDA04FBA}" type="parTrans" cxnId="{F69267BC-385E-416D-93AB-92491D0DD829}">
      <dgm:prSet/>
      <dgm:spPr/>
      <dgm:t>
        <a:bodyPr/>
        <a:lstStyle/>
        <a:p>
          <a:endParaRPr lang="en-GB"/>
        </a:p>
      </dgm:t>
    </dgm:pt>
    <dgm:pt modelId="{F07D93EC-19DC-42F9-93BA-9BA9FD7402E7}" type="sibTrans" cxnId="{F69267BC-385E-416D-93AB-92491D0DD829}">
      <dgm:prSet/>
      <dgm:spPr/>
      <dgm:t>
        <a:bodyPr/>
        <a:lstStyle/>
        <a:p>
          <a:endParaRPr lang="en-GB"/>
        </a:p>
      </dgm:t>
    </dgm:pt>
    <dgm:pt modelId="{F9654A00-10E1-4C1A-BB03-B52D75EAB081}">
      <dgm:prSet/>
      <dgm:spPr/>
      <dgm:t>
        <a:bodyPr/>
        <a:lstStyle/>
        <a:p>
          <a:pPr algn="l"/>
          <a:r>
            <a:rPr lang="en-US" dirty="0"/>
            <a:t>The need to extrapolate clinical trial evidence from younger populations in the absence of data in older people</a:t>
          </a:r>
        </a:p>
      </dgm:t>
    </dgm:pt>
    <dgm:pt modelId="{357F0EB5-9080-45C1-B20A-4038BB99A0CA}" type="parTrans" cxnId="{052FB8E7-40D5-4857-8B1B-F5364E85EF44}">
      <dgm:prSet/>
      <dgm:spPr/>
      <dgm:t>
        <a:bodyPr/>
        <a:lstStyle/>
        <a:p>
          <a:endParaRPr lang="en-GB"/>
        </a:p>
      </dgm:t>
    </dgm:pt>
    <dgm:pt modelId="{425BB045-D70C-4EC0-AD16-AC47473A05BF}" type="sibTrans" cxnId="{052FB8E7-40D5-4857-8B1B-F5364E85EF44}">
      <dgm:prSet/>
      <dgm:spPr/>
      <dgm:t>
        <a:bodyPr/>
        <a:lstStyle/>
        <a:p>
          <a:endParaRPr lang="en-GB"/>
        </a:p>
      </dgm:t>
    </dgm:pt>
    <dgm:pt modelId="{8636F748-CBA6-445F-B641-EB1B4D2FB448}">
      <dgm:prSet/>
      <dgm:spPr/>
      <dgm:t>
        <a:bodyPr/>
        <a:lstStyle/>
        <a:p>
          <a:pPr algn="l"/>
          <a:r>
            <a:rPr lang="en-US" dirty="0"/>
            <a:t>The lack of evaluation in clinical guidelines that target older people with diabetes</a:t>
          </a:r>
        </a:p>
      </dgm:t>
    </dgm:pt>
    <dgm:pt modelId="{C5885905-DE2A-4DCE-B1D7-63874D391C06}" type="parTrans" cxnId="{7B67A31C-F23A-4F28-93C3-37D456FA7789}">
      <dgm:prSet/>
      <dgm:spPr/>
      <dgm:t>
        <a:bodyPr/>
        <a:lstStyle/>
        <a:p>
          <a:endParaRPr lang="en-GB"/>
        </a:p>
      </dgm:t>
    </dgm:pt>
    <dgm:pt modelId="{B9E36189-32FC-43AB-9285-B522C3627563}" type="sibTrans" cxnId="{7B67A31C-F23A-4F28-93C3-37D456FA7789}">
      <dgm:prSet/>
      <dgm:spPr/>
      <dgm:t>
        <a:bodyPr/>
        <a:lstStyle/>
        <a:p>
          <a:endParaRPr lang="en-GB"/>
        </a:p>
      </dgm:t>
    </dgm:pt>
    <dgm:pt modelId="{D2C5CB50-7075-42BD-BB5E-F387C1A44A05}" type="pres">
      <dgm:prSet presAssocID="{FBCA87CA-B30C-45BC-B5DA-CF39BE381808}" presName="linearFlow" presStyleCnt="0">
        <dgm:presLayoutVars>
          <dgm:dir/>
          <dgm:resizeHandles val="exact"/>
        </dgm:presLayoutVars>
      </dgm:prSet>
      <dgm:spPr/>
    </dgm:pt>
    <dgm:pt modelId="{447FCEA2-7C59-43EE-9A01-BA1C9E0E449C}" type="pres">
      <dgm:prSet presAssocID="{8F1D3CEF-53FE-4D5E-9981-A8F901E4AD24}" presName="composite" presStyleCnt="0"/>
      <dgm:spPr/>
    </dgm:pt>
    <dgm:pt modelId="{D04D9285-6051-4ACD-8903-396BB435B08E}" type="pres">
      <dgm:prSet presAssocID="{8F1D3CEF-53FE-4D5E-9981-A8F901E4AD24}" presName="imgShp" presStyleLbl="fgImgPlace1" presStyleIdx="0" presStyleCnt="3"/>
      <dgm:spPr/>
    </dgm:pt>
    <dgm:pt modelId="{AD175EB2-F4B8-4097-BE92-C125E21B11EA}" type="pres">
      <dgm:prSet presAssocID="{8F1D3CEF-53FE-4D5E-9981-A8F901E4AD24}" presName="txShp" presStyleLbl="node1" presStyleIdx="0" presStyleCnt="3">
        <dgm:presLayoutVars>
          <dgm:bulletEnabled val="1"/>
        </dgm:presLayoutVars>
      </dgm:prSet>
      <dgm:spPr/>
    </dgm:pt>
    <dgm:pt modelId="{7DAD56E1-7210-4E9B-B6CC-E3321ABFBA2B}" type="pres">
      <dgm:prSet presAssocID="{F07D93EC-19DC-42F9-93BA-9BA9FD7402E7}" presName="spacing" presStyleCnt="0"/>
      <dgm:spPr/>
    </dgm:pt>
    <dgm:pt modelId="{CF958B4D-358F-4C8F-9222-4184583DB89F}" type="pres">
      <dgm:prSet presAssocID="{8636F748-CBA6-445F-B641-EB1B4D2FB448}" presName="composite" presStyleCnt="0"/>
      <dgm:spPr/>
    </dgm:pt>
    <dgm:pt modelId="{568BFA5A-BF3E-42B1-AA4C-79FF59050D3C}" type="pres">
      <dgm:prSet presAssocID="{8636F748-CBA6-445F-B641-EB1B4D2FB448}" presName="imgShp" presStyleLbl="fgImgPlace1" presStyleIdx="1" presStyleCnt="3"/>
      <dgm:spPr/>
    </dgm:pt>
    <dgm:pt modelId="{29E17154-48B3-45B8-8323-5DD8A951FC51}" type="pres">
      <dgm:prSet presAssocID="{8636F748-CBA6-445F-B641-EB1B4D2FB448}" presName="txShp" presStyleLbl="node1" presStyleIdx="1" presStyleCnt="3">
        <dgm:presLayoutVars>
          <dgm:bulletEnabled val="1"/>
        </dgm:presLayoutVars>
      </dgm:prSet>
      <dgm:spPr/>
    </dgm:pt>
    <dgm:pt modelId="{171C4038-0E43-47A1-8BBB-BBB9B0C6985E}" type="pres">
      <dgm:prSet presAssocID="{B9E36189-32FC-43AB-9285-B522C3627563}" presName="spacing" presStyleCnt="0"/>
      <dgm:spPr/>
    </dgm:pt>
    <dgm:pt modelId="{5ED31A0F-4538-4E75-BF0A-D396E7F881F9}" type="pres">
      <dgm:prSet presAssocID="{F9654A00-10E1-4C1A-BB03-B52D75EAB081}" presName="composite" presStyleCnt="0"/>
      <dgm:spPr/>
    </dgm:pt>
    <dgm:pt modelId="{5EF81324-2975-4E4C-82F1-79C2C029A5E4}" type="pres">
      <dgm:prSet presAssocID="{F9654A00-10E1-4C1A-BB03-B52D75EAB081}" presName="imgShp" presStyleLbl="fgImgPlace1" presStyleIdx="2" presStyleCnt="3"/>
      <dgm:spPr/>
    </dgm:pt>
    <dgm:pt modelId="{52D41A6C-2C43-4D49-94E6-A67E150DA591}" type="pres">
      <dgm:prSet presAssocID="{F9654A00-10E1-4C1A-BB03-B52D75EAB081}" presName="txShp" presStyleLbl="node1" presStyleIdx="2" presStyleCnt="3">
        <dgm:presLayoutVars>
          <dgm:bulletEnabled val="1"/>
        </dgm:presLayoutVars>
      </dgm:prSet>
      <dgm:spPr/>
    </dgm:pt>
  </dgm:ptLst>
  <dgm:cxnLst>
    <dgm:cxn modelId="{7B67A31C-F23A-4F28-93C3-37D456FA7789}" srcId="{FBCA87CA-B30C-45BC-B5DA-CF39BE381808}" destId="{8636F748-CBA6-445F-B641-EB1B4D2FB448}" srcOrd="1" destOrd="0" parTransId="{C5885905-DE2A-4DCE-B1D7-63874D391C06}" sibTransId="{B9E36189-32FC-43AB-9285-B522C3627563}"/>
    <dgm:cxn modelId="{2221241F-9860-4A3D-A912-D949F90ED81D}" type="presOf" srcId="{8636F748-CBA6-445F-B641-EB1B4D2FB448}" destId="{29E17154-48B3-45B8-8323-5DD8A951FC51}" srcOrd="0" destOrd="0" presId="urn:microsoft.com/office/officeart/2005/8/layout/vList3"/>
    <dgm:cxn modelId="{663BE73B-4A14-4F96-A6F5-101CB8394CA3}" type="presOf" srcId="{FBCA87CA-B30C-45BC-B5DA-CF39BE381808}" destId="{D2C5CB50-7075-42BD-BB5E-F387C1A44A05}" srcOrd="0" destOrd="0" presId="urn:microsoft.com/office/officeart/2005/8/layout/vList3"/>
    <dgm:cxn modelId="{E7A8516D-4E81-43C6-9304-19FE61E41BB7}" type="presOf" srcId="{8F1D3CEF-53FE-4D5E-9981-A8F901E4AD24}" destId="{AD175EB2-F4B8-4097-BE92-C125E21B11EA}" srcOrd="0" destOrd="0" presId="urn:microsoft.com/office/officeart/2005/8/layout/vList3"/>
    <dgm:cxn modelId="{3C1D7FBB-437A-4B05-9E83-C95DF3435692}" type="presOf" srcId="{F9654A00-10E1-4C1A-BB03-B52D75EAB081}" destId="{52D41A6C-2C43-4D49-94E6-A67E150DA591}" srcOrd="0" destOrd="0" presId="urn:microsoft.com/office/officeart/2005/8/layout/vList3"/>
    <dgm:cxn modelId="{F69267BC-385E-416D-93AB-92491D0DD829}" srcId="{FBCA87CA-B30C-45BC-B5DA-CF39BE381808}" destId="{8F1D3CEF-53FE-4D5E-9981-A8F901E4AD24}" srcOrd="0" destOrd="0" parTransId="{7F8832F4-4E2E-4EFD-A6A2-BF6ABDA04FBA}" sibTransId="{F07D93EC-19DC-42F9-93BA-9BA9FD7402E7}"/>
    <dgm:cxn modelId="{052FB8E7-40D5-4857-8B1B-F5364E85EF44}" srcId="{FBCA87CA-B30C-45BC-B5DA-CF39BE381808}" destId="{F9654A00-10E1-4C1A-BB03-B52D75EAB081}" srcOrd="2" destOrd="0" parTransId="{357F0EB5-9080-45C1-B20A-4038BB99A0CA}" sibTransId="{425BB045-D70C-4EC0-AD16-AC47473A05BF}"/>
    <dgm:cxn modelId="{4D0E504F-C943-4AD1-9FAF-B5B2C02E388E}" type="presParOf" srcId="{D2C5CB50-7075-42BD-BB5E-F387C1A44A05}" destId="{447FCEA2-7C59-43EE-9A01-BA1C9E0E449C}" srcOrd="0" destOrd="0" presId="urn:microsoft.com/office/officeart/2005/8/layout/vList3"/>
    <dgm:cxn modelId="{847FB68F-54D1-465C-84E2-8FA4E0041836}" type="presParOf" srcId="{447FCEA2-7C59-43EE-9A01-BA1C9E0E449C}" destId="{D04D9285-6051-4ACD-8903-396BB435B08E}" srcOrd="0" destOrd="0" presId="urn:microsoft.com/office/officeart/2005/8/layout/vList3"/>
    <dgm:cxn modelId="{23DED70E-729C-40FD-9CDD-B1722CBDC43A}" type="presParOf" srcId="{447FCEA2-7C59-43EE-9A01-BA1C9E0E449C}" destId="{AD175EB2-F4B8-4097-BE92-C125E21B11EA}" srcOrd="1" destOrd="0" presId="urn:microsoft.com/office/officeart/2005/8/layout/vList3"/>
    <dgm:cxn modelId="{54A2DE05-4624-4CD8-B581-B8E21EFE8861}" type="presParOf" srcId="{D2C5CB50-7075-42BD-BB5E-F387C1A44A05}" destId="{7DAD56E1-7210-4E9B-B6CC-E3321ABFBA2B}" srcOrd="1" destOrd="0" presId="urn:microsoft.com/office/officeart/2005/8/layout/vList3"/>
    <dgm:cxn modelId="{DD8DBCC3-0679-4F6A-A562-D53CE06FB41D}" type="presParOf" srcId="{D2C5CB50-7075-42BD-BB5E-F387C1A44A05}" destId="{CF958B4D-358F-4C8F-9222-4184583DB89F}" srcOrd="2" destOrd="0" presId="urn:microsoft.com/office/officeart/2005/8/layout/vList3"/>
    <dgm:cxn modelId="{FD430BB2-C48E-45B0-8764-2ADA2A37EA0A}" type="presParOf" srcId="{CF958B4D-358F-4C8F-9222-4184583DB89F}" destId="{568BFA5A-BF3E-42B1-AA4C-79FF59050D3C}" srcOrd="0" destOrd="0" presId="urn:microsoft.com/office/officeart/2005/8/layout/vList3"/>
    <dgm:cxn modelId="{5B4D9588-2D01-4A17-8E70-FAD9578AC513}" type="presParOf" srcId="{CF958B4D-358F-4C8F-9222-4184583DB89F}" destId="{29E17154-48B3-45B8-8323-5DD8A951FC51}" srcOrd="1" destOrd="0" presId="urn:microsoft.com/office/officeart/2005/8/layout/vList3"/>
    <dgm:cxn modelId="{60AB754F-448C-4EFF-9479-F71B2005E383}" type="presParOf" srcId="{D2C5CB50-7075-42BD-BB5E-F387C1A44A05}" destId="{171C4038-0E43-47A1-8BBB-BBB9B0C6985E}" srcOrd="3" destOrd="0" presId="urn:microsoft.com/office/officeart/2005/8/layout/vList3"/>
    <dgm:cxn modelId="{0BDFC5EC-FF97-4A6C-90D6-BE70F64FA380}" type="presParOf" srcId="{D2C5CB50-7075-42BD-BB5E-F387C1A44A05}" destId="{5ED31A0F-4538-4E75-BF0A-D396E7F881F9}" srcOrd="4" destOrd="0" presId="urn:microsoft.com/office/officeart/2005/8/layout/vList3"/>
    <dgm:cxn modelId="{9315D6E8-14DD-4E17-9BB9-032781AEDCC3}" type="presParOf" srcId="{5ED31A0F-4538-4E75-BF0A-D396E7F881F9}" destId="{5EF81324-2975-4E4C-82F1-79C2C029A5E4}" srcOrd="0" destOrd="0" presId="urn:microsoft.com/office/officeart/2005/8/layout/vList3"/>
    <dgm:cxn modelId="{A2237908-B03A-4B78-B764-A9518EECFDF7}" type="presParOf" srcId="{5ED31A0F-4538-4E75-BF0A-D396E7F881F9}" destId="{52D41A6C-2C43-4D49-94E6-A67E150DA591}"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E3148D-F0D0-44F3-B2FB-87E5AE8D377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846BAF9-8001-46E5-957A-0C0A9016A13C}">
      <dgm:prSet/>
      <dgm:spPr/>
      <dgm:t>
        <a:bodyPr/>
        <a:lstStyle/>
        <a:p>
          <a:r>
            <a:rPr lang="en-GB"/>
            <a:t>Use of decision analysis (multiple prediction models)</a:t>
          </a:r>
          <a:endParaRPr lang="en-US"/>
        </a:p>
      </dgm:t>
    </dgm:pt>
    <dgm:pt modelId="{2FBEEE1C-30B4-4961-8BB9-0F73292EDFEC}" type="parTrans" cxnId="{8CEA37F8-E768-462B-91E3-B865F1AE2F35}">
      <dgm:prSet/>
      <dgm:spPr/>
      <dgm:t>
        <a:bodyPr/>
        <a:lstStyle/>
        <a:p>
          <a:endParaRPr lang="en-US"/>
        </a:p>
      </dgm:t>
    </dgm:pt>
    <dgm:pt modelId="{2ED99769-11E2-4930-A647-7A36109C7B43}" type="sibTrans" cxnId="{8CEA37F8-E768-462B-91E3-B865F1AE2F35}">
      <dgm:prSet/>
      <dgm:spPr/>
      <dgm:t>
        <a:bodyPr/>
        <a:lstStyle/>
        <a:p>
          <a:endParaRPr lang="en-US"/>
        </a:p>
      </dgm:t>
    </dgm:pt>
    <dgm:pt modelId="{48019E18-B826-49C6-8426-8BC41D8D4FD6}">
      <dgm:prSet/>
      <dgm:spPr/>
      <dgm:t>
        <a:bodyPr/>
        <a:lstStyle/>
        <a:p>
          <a:r>
            <a:rPr lang="en-GB"/>
            <a:t>Based on UKPDS, NIH model, and Health and Retirement Study data</a:t>
          </a:r>
          <a:endParaRPr lang="en-US"/>
        </a:p>
      </dgm:t>
    </dgm:pt>
    <dgm:pt modelId="{A864FA75-3FB1-4A05-99F9-DFF7C4B3CEEC}" type="parTrans" cxnId="{160686FF-9FB6-40F9-9DAF-69F598A312B0}">
      <dgm:prSet/>
      <dgm:spPr/>
      <dgm:t>
        <a:bodyPr/>
        <a:lstStyle/>
        <a:p>
          <a:endParaRPr lang="en-US"/>
        </a:p>
      </dgm:t>
    </dgm:pt>
    <dgm:pt modelId="{BEC1BD4E-79E9-4929-9D4E-BF0DF8BFEB70}" type="sibTrans" cxnId="{160686FF-9FB6-40F9-9DAF-69F598A312B0}">
      <dgm:prSet/>
      <dgm:spPr/>
      <dgm:t>
        <a:bodyPr/>
        <a:lstStyle/>
        <a:p>
          <a:endParaRPr lang="en-US"/>
        </a:p>
      </dgm:t>
    </dgm:pt>
    <dgm:pt modelId="{3983E477-D737-46B6-9A4F-FF9C1407FB20}">
      <dgm:prSet/>
      <dgm:spPr/>
      <dgm:t>
        <a:bodyPr/>
        <a:lstStyle/>
        <a:p>
          <a:r>
            <a:rPr lang="en-GB"/>
            <a:t>Simulation for patients aged 40-80y with type 2 diabetes, using 5y age cohort data sets</a:t>
          </a:r>
          <a:endParaRPr lang="en-US"/>
        </a:p>
      </dgm:t>
    </dgm:pt>
    <dgm:pt modelId="{262735F5-0FF5-48C6-87F0-C4EB5B0B171B}" type="parTrans" cxnId="{1279B531-FA2D-4814-AB0B-C1585A9E35E9}">
      <dgm:prSet/>
      <dgm:spPr/>
      <dgm:t>
        <a:bodyPr/>
        <a:lstStyle/>
        <a:p>
          <a:endParaRPr lang="en-US"/>
        </a:p>
      </dgm:t>
    </dgm:pt>
    <dgm:pt modelId="{63B87A14-B986-4164-8C35-D6EA52A96F6D}" type="sibTrans" cxnId="{1279B531-FA2D-4814-AB0B-C1585A9E35E9}">
      <dgm:prSet/>
      <dgm:spPr/>
      <dgm:t>
        <a:bodyPr/>
        <a:lstStyle/>
        <a:p>
          <a:endParaRPr lang="en-US"/>
        </a:p>
      </dgm:t>
    </dgm:pt>
    <dgm:pt modelId="{695F1FD0-4EB5-4FB8-9B71-E97FB9E773E2}">
      <dgm:prSet/>
      <dgm:spPr/>
      <dgm:t>
        <a:bodyPr/>
        <a:lstStyle/>
        <a:p>
          <a:r>
            <a:rPr lang="en-GB"/>
            <a:t>Compared the projected health benefits of having moderate control (HbA1c 7.9%) with intensive control (HbA1c 7%)</a:t>
          </a:r>
          <a:endParaRPr lang="en-US"/>
        </a:p>
      </dgm:t>
    </dgm:pt>
    <dgm:pt modelId="{6F8CB9C8-0D7E-4BCF-A471-D510AE59C7A4}" type="parTrans" cxnId="{2A11A5A4-AC24-46A7-8041-305B92950135}">
      <dgm:prSet/>
      <dgm:spPr/>
      <dgm:t>
        <a:bodyPr/>
        <a:lstStyle/>
        <a:p>
          <a:endParaRPr lang="en-US"/>
        </a:p>
      </dgm:t>
    </dgm:pt>
    <dgm:pt modelId="{665B8270-525A-4B17-8C22-B0905CBEB7D4}" type="sibTrans" cxnId="{2A11A5A4-AC24-46A7-8041-305B92950135}">
      <dgm:prSet/>
      <dgm:spPr/>
      <dgm:t>
        <a:bodyPr/>
        <a:lstStyle/>
        <a:p>
          <a:endParaRPr lang="en-US"/>
        </a:p>
      </dgm:t>
    </dgm:pt>
    <dgm:pt modelId="{61A73549-F3C2-4810-B714-1D0F470F0F8D}" type="pres">
      <dgm:prSet presAssocID="{AFE3148D-F0D0-44F3-B2FB-87E5AE8D3779}" presName="linear" presStyleCnt="0">
        <dgm:presLayoutVars>
          <dgm:animLvl val="lvl"/>
          <dgm:resizeHandles val="exact"/>
        </dgm:presLayoutVars>
      </dgm:prSet>
      <dgm:spPr/>
    </dgm:pt>
    <dgm:pt modelId="{10E2151D-8199-420E-A9CA-6A1F3AEAAB63}" type="pres">
      <dgm:prSet presAssocID="{C846BAF9-8001-46E5-957A-0C0A9016A13C}" presName="parentText" presStyleLbl="node1" presStyleIdx="0" presStyleCnt="4">
        <dgm:presLayoutVars>
          <dgm:chMax val="0"/>
          <dgm:bulletEnabled val="1"/>
        </dgm:presLayoutVars>
      </dgm:prSet>
      <dgm:spPr/>
    </dgm:pt>
    <dgm:pt modelId="{6073E324-D3D8-4190-A5FA-3F15CA53ED4E}" type="pres">
      <dgm:prSet presAssocID="{2ED99769-11E2-4930-A647-7A36109C7B43}" presName="spacer" presStyleCnt="0"/>
      <dgm:spPr/>
    </dgm:pt>
    <dgm:pt modelId="{59B16C0A-A8B3-4901-81B9-AF67C48120DF}" type="pres">
      <dgm:prSet presAssocID="{48019E18-B826-49C6-8426-8BC41D8D4FD6}" presName="parentText" presStyleLbl="node1" presStyleIdx="1" presStyleCnt="4">
        <dgm:presLayoutVars>
          <dgm:chMax val="0"/>
          <dgm:bulletEnabled val="1"/>
        </dgm:presLayoutVars>
      </dgm:prSet>
      <dgm:spPr/>
    </dgm:pt>
    <dgm:pt modelId="{266748B3-9BD5-4524-A2B8-B6E93E0F891D}" type="pres">
      <dgm:prSet presAssocID="{BEC1BD4E-79E9-4929-9D4E-BF0DF8BFEB70}" presName="spacer" presStyleCnt="0"/>
      <dgm:spPr/>
    </dgm:pt>
    <dgm:pt modelId="{F2360135-DB62-4D60-98A8-68F5F36A1E0F}" type="pres">
      <dgm:prSet presAssocID="{3983E477-D737-46B6-9A4F-FF9C1407FB20}" presName="parentText" presStyleLbl="node1" presStyleIdx="2" presStyleCnt="4">
        <dgm:presLayoutVars>
          <dgm:chMax val="0"/>
          <dgm:bulletEnabled val="1"/>
        </dgm:presLayoutVars>
      </dgm:prSet>
      <dgm:spPr/>
    </dgm:pt>
    <dgm:pt modelId="{0205FE0A-5FAF-436A-BC40-9E4F9B9F9F06}" type="pres">
      <dgm:prSet presAssocID="{63B87A14-B986-4164-8C35-D6EA52A96F6D}" presName="spacer" presStyleCnt="0"/>
      <dgm:spPr/>
    </dgm:pt>
    <dgm:pt modelId="{182E2E4E-BEF9-41AE-A40A-2A15E693F1AE}" type="pres">
      <dgm:prSet presAssocID="{695F1FD0-4EB5-4FB8-9B71-E97FB9E773E2}" presName="parentText" presStyleLbl="node1" presStyleIdx="3" presStyleCnt="4">
        <dgm:presLayoutVars>
          <dgm:chMax val="0"/>
          <dgm:bulletEnabled val="1"/>
        </dgm:presLayoutVars>
      </dgm:prSet>
      <dgm:spPr/>
    </dgm:pt>
  </dgm:ptLst>
  <dgm:cxnLst>
    <dgm:cxn modelId="{C5465A12-67E9-4540-8211-B54DDF83BAC7}" type="presOf" srcId="{695F1FD0-4EB5-4FB8-9B71-E97FB9E773E2}" destId="{182E2E4E-BEF9-41AE-A40A-2A15E693F1AE}" srcOrd="0" destOrd="0" presId="urn:microsoft.com/office/officeart/2005/8/layout/vList2"/>
    <dgm:cxn modelId="{1279B531-FA2D-4814-AB0B-C1585A9E35E9}" srcId="{AFE3148D-F0D0-44F3-B2FB-87E5AE8D3779}" destId="{3983E477-D737-46B6-9A4F-FF9C1407FB20}" srcOrd="2" destOrd="0" parTransId="{262735F5-0FF5-48C6-87F0-C4EB5B0B171B}" sibTransId="{63B87A14-B986-4164-8C35-D6EA52A96F6D}"/>
    <dgm:cxn modelId="{19E79E4E-5C09-4748-BEA6-A6755810C51B}" type="presOf" srcId="{AFE3148D-F0D0-44F3-B2FB-87E5AE8D3779}" destId="{61A73549-F3C2-4810-B714-1D0F470F0F8D}" srcOrd="0" destOrd="0" presId="urn:microsoft.com/office/officeart/2005/8/layout/vList2"/>
    <dgm:cxn modelId="{45569893-7C31-4E24-ABB3-D2FCBB257A94}" type="presOf" srcId="{3983E477-D737-46B6-9A4F-FF9C1407FB20}" destId="{F2360135-DB62-4D60-98A8-68F5F36A1E0F}" srcOrd="0" destOrd="0" presId="urn:microsoft.com/office/officeart/2005/8/layout/vList2"/>
    <dgm:cxn modelId="{2A11A5A4-AC24-46A7-8041-305B92950135}" srcId="{AFE3148D-F0D0-44F3-B2FB-87E5AE8D3779}" destId="{695F1FD0-4EB5-4FB8-9B71-E97FB9E773E2}" srcOrd="3" destOrd="0" parTransId="{6F8CB9C8-0D7E-4BCF-A471-D510AE59C7A4}" sibTransId="{665B8270-525A-4B17-8C22-B0905CBEB7D4}"/>
    <dgm:cxn modelId="{CA7272B3-1E0D-4F10-8E19-1ED6A3E739A6}" type="presOf" srcId="{C846BAF9-8001-46E5-957A-0C0A9016A13C}" destId="{10E2151D-8199-420E-A9CA-6A1F3AEAAB63}" srcOrd="0" destOrd="0" presId="urn:microsoft.com/office/officeart/2005/8/layout/vList2"/>
    <dgm:cxn modelId="{7D8F8DE8-61A3-4A70-87CF-F99E794B111C}" type="presOf" srcId="{48019E18-B826-49C6-8426-8BC41D8D4FD6}" destId="{59B16C0A-A8B3-4901-81B9-AF67C48120DF}" srcOrd="0" destOrd="0" presId="urn:microsoft.com/office/officeart/2005/8/layout/vList2"/>
    <dgm:cxn modelId="{8CEA37F8-E768-462B-91E3-B865F1AE2F35}" srcId="{AFE3148D-F0D0-44F3-B2FB-87E5AE8D3779}" destId="{C846BAF9-8001-46E5-957A-0C0A9016A13C}" srcOrd="0" destOrd="0" parTransId="{2FBEEE1C-30B4-4961-8BB9-0F73292EDFEC}" sibTransId="{2ED99769-11E2-4930-A647-7A36109C7B43}"/>
    <dgm:cxn modelId="{160686FF-9FB6-40F9-9DAF-69F598A312B0}" srcId="{AFE3148D-F0D0-44F3-B2FB-87E5AE8D3779}" destId="{48019E18-B826-49C6-8426-8BC41D8D4FD6}" srcOrd="1" destOrd="0" parTransId="{A864FA75-3FB1-4A05-99F9-DFF7C4B3CEEC}" sibTransId="{BEC1BD4E-79E9-4929-9D4E-BF0DF8BFEB70}"/>
    <dgm:cxn modelId="{07F3216F-1CFE-4B11-A596-5D1FEAA9ED77}" type="presParOf" srcId="{61A73549-F3C2-4810-B714-1D0F470F0F8D}" destId="{10E2151D-8199-420E-A9CA-6A1F3AEAAB63}" srcOrd="0" destOrd="0" presId="urn:microsoft.com/office/officeart/2005/8/layout/vList2"/>
    <dgm:cxn modelId="{9C293AC7-C3A9-4B06-90EC-34232DEBE05C}" type="presParOf" srcId="{61A73549-F3C2-4810-B714-1D0F470F0F8D}" destId="{6073E324-D3D8-4190-A5FA-3F15CA53ED4E}" srcOrd="1" destOrd="0" presId="urn:microsoft.com/office/officeart/2005/8/layout/vList2"/>
    <dgm:cxn modelId="{4EED25B3-0C20-447A-8B94-D647CD094ECA}" type="presParOf" srcId="{61A73549-F3C2-4810-B714-1D0F470F0F8D}" destId="{59B16C0A-A8B3-4901-81B9-AF67C48120DF}" srcOrd="2" destOrd="0" presId="urn:microsoft.com/office/officeart/2005/8/layout/vList2"/>
    <dgm:cxn modelId="{7AE11EBD-612D-4BB1-AD8D-E6A09C2D8627}" type="presParOf" srcId="{61A73549-F3C2-4810-B714-1D0F470F0F8D}" destId="{266748B3-9BD5-4524-A2B8-B6E93E0F891D}" srcOrd="3" destOrd="0" presId="urn:microsoft.com/office/officeart/2005/8/layout/vList2"/>
    <dgm:cxn modelId="{0484C9C9-456C-4EDA-98B5-97D9C6B0CEAF}" type="presParOf" srcId="{61A73549-F3C2-4810-B714-1D0F470F0F8D}" destId="{F2360135-DB62-4D60-98A8-68F5F36A1E0F}" srcOrd="4" destOrd="0" presId="urn:microsoft.com/office/officeart/2005/8/layout/vList2"/>
    <dgm:cxn modelId="{738F811E-E5E6-47EE-B0D4-D22E7689C786}" type="presParOf" srcId="{61A73549-F3C2-4810-B714-1D0F470F0F8D}" destId="{0205FE0A-5FAF-436A-BC40-9E4F9B9F9F06}" srcOrd="5" destOrd="0" presId="urn:microsoft.com/office/officeart/2005/8/layout/vList2"/>
    <dgm:cxn modelId="{64E55D69-6991-4618-A601-EA659CC034F9}" type="presParOf" srcId="{61A73549-F3C2-4810-B714-1D0F470F0F8D}" destId="{182E2E4E-BEF9-41AE-A40A-2A15E693F1A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2A84D3-3F8F-44A4-A0C6-ACB64A9CC5BE}" type="doc">
      <dgm:prSet loTypeId="urn:microsoft.com/office/officeart/2005/8/layout/pList2" loCatId="list" qsTypeId="urn:microsoft.com/office/officeart/2005/8/quickstyle/simple1" qsCatId="simple" csTypeId="urn:microsoft.com/office/officeart/2005/8/colors/accent1_2" csCatId="accent1" phldr="1"/>
      <dgm:spPr/>
    </dgm:pt>
    <dgm:pt modelId="{CB1628E7-9139-49D7-8638-0F77B1E2FC4C}">
      <dgm:prSet phldrT="[Text]"/>
      <dgm:spPr/>
      <dgm:t>
        <a:bodyPr/>
        <a:lstStyle/>
        <a:p>
          <a:r>
            <a:rPr lang="en-GB" b="1" dirty="0"/>
            <a:t>Multiple contributory factors</a:t>
          </a:r>
        </a:p>
        <a:p>
          <a:r>
            <a:rPr lang="en-GB" dirty="0"/>
            <a:t>Neuropathy, impaired renal function, cognitive defects and frailty </a:t>
          </a:r>
        </a:p>
        <a:p>
          <a:r>
            <a:rPr lang="en-GB" i="1" dirty="0" err="1"/>
            <a:t>Kirkman</a:t>
          </a:r>
          <a:r>
            <a:rPr lang="en-GB" i="1" dirty="0"/>
            <a:t> MS et al, 2012; </a:t>
          </a:r>
          <a:r>
            <a:rPr lang="en-GB" i="1" dirty="0" err="1"/>
            <a:t>Kostev</a:t>
          </a:r>
          <a:r>
            <a:rPr lang="en-GB" i="1" dirty="0"/>
            <a:t> K et al, 2014; Sinclair AJ et al, 2015</a:t>
          </a:r>
          <a:endParaRPr lang="en-GB" dirty="0"/>
        </a:p>
      </dgm:t>
    </dgm:pt>
    <dgm:pt modelId="{367B9FEA-4CDD-44AB-96FD-7C11EBBD44F2}" type="parTrans" cxnId="{7ABF381C-C94B-49A9-8506-72C1AF1EC007}">
      <dgm:prSet/>
      <dgm:spPr/>
      <dgm:t>
        <a:bodyPr/>
        <a:lstStyle/>
        <a:p>
          <a:endParaRPr lang="en-GB"/>
        </a:p>
      </dgm:t>
    </dgm:pt>
    <dgm:pt modelId="{B65469CD-73A2-4AFA-90DB-D133A15E0C5C}" type="sibTrans" cxnId="{7ABF381C-C94B-49A9-8506-72C1AF1EC007}">
      <dgm:prSet/>
      <dgm:spPr/>
      <dgm:t>
        <a:bodyPr/>
        <a:lstStyle/>
        <a:p>
          <a:endParaRPr lang="en-GB"/>
        </a:p>
      </dgm:t>
    </dgm:pt>
    <dgm:pt modelId="{5142328A-4B8A-4FCD-ACC6-E38488475306}">
      <dgm:prSet phldrT="[Text]"/>
      <dgm:spPr/>
      <dgm:t>
        <a:bodyPr/>
        <a:lstStyle/>
        <a:p>
          <a:r>
            <a:rPr lang="en-GB" b="1" dirty="0"/>
            <a:t>Reduced Hypoglycaemic Awareness</a:t>
          </a:r>
        </a:p>
        <a:p>
          <a:r>
            <a:rPr lang="en-GB" i="1" dirty="0" err="1"/>
            <a:t>Meneilly</a:t>
          </a:r>
          <a:r>
            <a:rPr lang="en-GB" i="1" dirty="0"/>
            <a:t> G et al, 1994; Bremer JP et al, 2009; </a:t>
          </a:r>
          <a:r>
            <a:rPr lang="en-GB" i="1" dirty="0" err="1"/>
            <a:t>Zammitt</a:t>
          </a:r>
          <a:r>
            <a:rPr lang="en-GB" i="1" dirty="0"/>
            <a:t> NN &amp; </a:t>
          </a:r>
          <a:r>
            <a:rPr lang="en-GB" i="1" dirty="0" err="1"/>
            <a:t>Frier</a:t>
          </a:r>
          <a:r>
            <a:rPr lang="en-GB" i="1" dirty="0"/>
            <a:t> B, 2005 </a:t>
          </a:r>
          <a:endParaRPr lang="en-GB" dirty="0"/>
        </a:p>
      </dgm:t>
    </dgm:pt>
    <dgm:pt modelId="{95878243-972E-42B3-A5B9-3AD5F8383775}" type="parTrans" cxnId="{BD6D5536-7988-4D6D-AD6A-982BABAB687B}">
      <dgm:prSet/>
      <dgm:spPr/>
      <dgm:t>
        <a:bodyPr/>
        <a:lstStyle/>
        <a:p>
          <a:endParaRPr lang="en-GB"/>
        </a:p>
      </dgm:t>
    </dgm:pt>
    <dgm:pt modelId="{F84A81A4-2174-430D-87E0-465855BB7B23}" type="sibTrans" cxnId="{BD6D5536-7988-4D6D-AD6A-982BABAB687B}">
      <dgm:prSet/>
      <dgm:spPr/>
      <dgm:t>
        <a:bodyPr/>
        <a:lstStyle/>
        <a:p>
          <a:endParaRPr lang="en-GB"/>
        </a:p>
      </dgm:t>
    </dgm:pt>
    <dgm:pt modelId="{CCCEF0B4-DF26-4E98-8AA8-278B05D6A3F1}">
      <dgm:prSet phldrT="[Text]"/>
      <dgm:spPr/>
      <dgm:t>
        <a:bodyPr/>
        <a:lstStyle/>
        <a:p>
          <a:r>
            <a:rPr lang="en-GB" b="1" dirty="0"/>
            <a:t>Severe consequences</a:t>
          </a:r>
        </a:p>
        <a:p>
          <a:r>
            <a:rPr lang="en-GB" dirty="0"/>
            <a:t>CV events and all-cause mortality, falls, deterioration in general health, cognitive impairment, hospital admissions, frailty</a:t>
          </a:r>
        </a:p>
        <a:p>
          <a:r>
            <a:rPr lang="en-GB" i="1" dirty="0" err="1"/>
            <a:t>Khunti</a:t>
          </a:r>
          <a:r>
            <a:rPr lang="en-GB" i="1" dirty="0"/>
            <a:t> K et al, 2015; Sinclair AJ et al, 2012; </a:t>
          </a:r>
          <a:r>
            <a:rPr lang="en-GB" i="1" dirty="0" err="1"/>
            <a:t>Abdelhafiz</a:t>
          </a:r>
          <a:r>
            <a:rPr lang="en-GB" i="1" dirty="0"/>
            <a:t> A et al, 2015</a:t>
          </a:r>
        </a:p>
        <a:p>
          <a:endParaRPr lang="en-GB" dirty="0"/>
        </a:p>
      </dgm:t>
    </dgm:pt>
    <dgm:pt modelId="{4ADDB5B2-5D53-4773-A25E-73A32E2182EB}" type="parTrans" cxnId="{ED134D40-3D4B-4226-AEA9-58300C26DB31}">
      <dgm:prSet/>
      <dgm:spPr/>
      <dgm:t>
        <a:bodyPr/>
        <a:lstStyle/>
        <a:p>
          <a:endParaRPr lang="en-GB"/>
        </a:p>
      </dgm:t>
    </dgm:pt>
    <dgm:pt modelId="{5BBFB0FA-EC9F-4955-975E-1C94506BEB75}" type="sibTrans" cxnId="{ED134D40-3D4B-4226-AEA9-58300C26DB31}">
      <dgm:prSet/>
      <dgm:spPr/>
      <dgm:t>
        <a:bodyPr/>
        <a:lstStyle/>
        <a:p>
          <a:endParaRPr lang="en-GB"/>
        </a:p>
      </dgm:t>
    </dgm:pt>
    <dgm:pt modelId="{4F9F6114-C227-4BF6-B253-00ED814F1C9D}" type="pres">
      <dgm:prSet presAssocID="{4B2A84D3-3F8F-44A4-A0C6-ACB64A9CC5BE}" presName="Name0" presStyleCnt="0">
        <dgm:presLayoutVars>
          <dgm:dir/>
          <dgm:resizeHandles val="exact"/>
        </dgm:presLayoutVars>
      </dgm:prSet>
      <dgm:spPr/>
    </dgm:pt>
    <dgm:pt modelId="{9C25F33C-E752-421B-A283-4BB0FE493724}" type="pres">
      <dgm:prSet presAssocID="{4B2A84D3-3F8F-44A4-A0C6-ACB64A9CC5BE}" presName="bkgdShp" presStyleLbl="alignAccFollowNode1" presStyleIdx="0" presStyleCnt="1" custLinFactNeighborX="-33959" custLinFactNeighborY="12411"/>
      <dgm:spPr/>
    </dgm:pt>
    <dgm:pt modelId="{BC585E9B-6122-4BDB-9FAA-F683B01817D5}" type="pres">
      <dgm:prSet presAssocID="{4B2A84D3-3F8F-44A4-A0C6-ACB64A9CC5BE}" presName="linComp" presStyleCnt="0"/>
      <dgm:spPr/>
    </dgm:pt>
    <dgm:pt modelId="{96816E0D-8DC4-4DA7-ADDA-FC7A5A85A629}" type="pres">
      <dgm:prSet presAssocID="{CB1628E7-9139-49D7-8638-0F77B1E2FC4C}" presName="compNode" presStyleCnt="0"/>
      <dgm:spPr/>
    </dgm:pt>
    <dgm:pt modelId="{B84894F7-7DF2-49CB-B041-599194C0D1AB}" type="pres">
      <dgm:prSet presAssocID="{CB1628E7-9139-49D7-8638-0F77B1E2FC4C}" presName="node" presStyleLbl="node1" presStyleIdx="0" presStyleCnt="3">
        <dgm:presLayoutVars>
          <dgm:bulletEnabled val="1"/>
        </dgm:presLayoutVars>
      </dgm:prSet>
      <dgm:spPr/>
    </dgm:pt>
    <dgm:pt modelId="{72DFD6FC-0C26-45AD-9F54-0D11227948B2}" type="pres">
      <dgm:prSet presAssocID="{CB1628E7-9139-49D7-8638-0F77B1E2FC4C}" presName="invisiNode" presStyleLbl="node1" presStyleIdx="0" presStyleCnt="3"/>
      <dgm:spPr/>
    </dgm:pt>
    <dgm:pt modelId="{84571F3F-75A6-49B0-A592-EA02546B6238}" type="pres">
      <dgm:prSet presAssocID="{CB1628E7-9139-49D7-8638-0F77B1E2FC4C}" presName="imagNode" presStyleLbl="fgImgPlace1" presStyleIdx="0" presStyleCnt="3"/>
      <dgm:spPr>
        <a:blipFill rotWithShape="1">
          <a:blip xmlns:r="http://schemas.openxmlformats.org/officeDocument/2006/relationships" r:embed="rId1"/>
          <a:stretch>
            <a:fillRect/>
          </a:stretch>
        </a:blipFill>
      </dgm:spPr>
    </dgm:pt>
    <dgm:pt modelId="{D24CD64E-7B29-4186-B328-E948F81E2E88}" type="pres">
      <dgm:prSet presAssocID="{B65469CD-73A2-4AFA-90DB-D133A15E0C5C}" presName="sibTrans" presStyleLbl="sibTrans2D1" presStyleIdx="0" presStyleCnt="0"/>
      <dgm:spPr/>
    </dgm:pt>
    <dgm:pt modelId="{FFC202EE-56E1-4A06-B1FD-A1E278502448}" type="pres">
      <dgm:prSet presAssocID="{5142328A-4B8A-4FCD-ACC6-E38488475306}" presName="compNode" presStyleCnt="0"/>
      <dgm:spPr/>
    </dgm:pt>
    <dgm:pt modelId="{E473C402-34C9-4416-925D-EC073F3D8A9F}" type="pres">
      <dgm:prSet presAssocID="{5142328A-4B8A-4FCD-ACC6-E38488475306}" presName="node" presStyleLbl="node1" presStyleIdx="1" presStyleCnt="3">
        <dgm:presLayoutVars>
          <dgm:bulletEnabled val="1"/>
        </dgm:presLayoutVars>
      </dgm:prSet>
      <dgm:spPr/>
    </dgm:pt>
    <dgm:pt modelId="{03148A9C-EE3B-4911-9CA5-88E62018084D}" type="pres">
      <dgm:prSet presAssocID="{5142328A-4B8A-4FCD-ACC6-E38488475306}" presName="invisiNode" presStyleLbl="node1" presStyleIdx="1" presStyleCnt="3"/>
      <dgm:spPr/>
    </dgm:pt>
    <dgm:pt modelId="{2A16DBFA-1358-4013-B32C-002A3FD47D5E}" type="pres">
      <dgm:prSet presAssocID="{5142328A-4B8A-4FCD-ACC6-E38488475306}" presName="imagNode" presStyleLbl="fgImgPlace1" presStyleIdx="1" presStyleCnt="3"/>
      <dgm:spPr>
        <a:blipFill rotWithShape="1">
          <a:blip xmlns:r="http://schemas.openxmlformats.org/officeDocument/2006/relationships" r:embed="rId2"/>
          <a:stretch>
            <a:fillRect/>
          </a:stretch>
        </a:blipFill>
      </dgm:spPr>
    </dgm:pt>
    <dgm:pt modelId="{C5A23F85-61C9-45AF-955A-A0083716CF6B}" type="pres">
      <dgm:prSet presAssocID="{F84A81A4-2174-430D-87E0-465855BB7B23}" presName="sibTrans" presStyleLbl="sibTrans2D1" presStyleIdx="0" presStyleCnt="0"/>
      <dgm:spPr/>
    </dgm:pt>
    <dgm:pt modelId="{C04FE748-9ADA-4C83-9B22-1A4AA2B1855D}" type="pres">
      <dgm:prSet presAssocID="{CCCEF0B4-DF26-4E98-8AA8-278B05D6A3F1}" presName="compNode" presStyleCnt="0"/>
      <dgm:spPr/>
    </dgm:pt>
    <dgm:pt modelId="{0A97094D-ECCC-48DD-835E-4B49525824A5}" type="pres">
      <dgm:prSet presAssocID="{CCCEF0B4-DF26-4E98-8AA8-278B05D6A3F1}" presName="node" presStyleLbl="node1" presStyleIdx="2" presStyleCnt="3">
        <dgm:presLayoutVars>
          <dgm:bulletEnabled val="1"/>
        </dgm:presLayoutVars>
      </dgm:prSet>
      <dgm:spPr/>
    </dgm:pt>
    <dgm:pt modelId="{30E2A937-C948-47B8-BD83-500D7E89A94C}" type="pres">
      <dgm:prSet presAssocID="{CCCEF0B4-DF26-4E98-8AA8-278B05D6A3F1}" presName="invisiNode" presStyleLbl="node1" presStyleIdx="2" presStyleCnt="3"/>
      <dgm:spPr/>
    </dgm:pt>
    <dgm:pt modelId="{AD26F688-E232-43C2-A78B-2582DB9BC1C4}" type="pres">
      <dgm:prSet presAssocID="{CCCEF0B4-DF26-4E98-8AA8-278B05D6A3F1}" presName="imagNode" presStyleLbl="fgImgPlace1" presStyleIdx="2" presStyleCnt="3"/>
      <dgm:spPr>
        <a:blipFill rotWithShape="1">
          <a:blip xmlns:r="http://schemas.openxmlformats.org/officeDocument/2006/relationships" r:embed="rId3"/>
          <a:stretch>
            <a:fillRect/>
          </a:stretch>
        </a:blipFill>
      </dgm:spPr>
    </dgm:pt>
  </dgm:ptLst>
  <dgm:cxnLst>
    <dgm:cxn modelId="{7ABF381C-C94B-49A9-8506-72C1AF1EC007}" srcId="{4B2A84D3-3F8F-44A4-A0C6-ACB64A9CC5BE}" destId="{CB1628E7-9139-49D7-8638-0F77B1E2FC4C}" srcOrd="0" destOrd="0" parTransId="{367B9FEA-4CDD-44AB-96FD-7C11EBBD44F2}" sibTransId="{B65469CD-73A2-4AFA-90DB-D133A15E0C5C}"/>
    <dgm:cxn modelId="{BD6D5536-7988-4D6D-AD6A-982BABAB687B}" srcId="{4B2A84D3-3F8F-44A4-A0C6-ACB64A9CC5BE}" destId="{5142328A-4B8A-4FCD-ACC6-E38488475306}" srcOrd="1" destOrd="0" parTransId="{95878243-972E-42B3-A5B9-3AD5F8383775}" sibTransId="{F84A81A4-2174-430D-87E0-465855BB7B23}"/>
    <dgm:cxn modelId="{C037F03A-D6BF-47D9-976C-6B185D2CF85C}" type="presOf" srcId="{4B2A84D3-3F8F-44A4-A0C6-ACB64A9CC5BE}" destId="{4F9F6114-C227-4BF6-B253-00ED814F1C9D}" srcOrd="0" destOrd="0" presId="urn:microsoft.com/office/officeart/2005/8/layout/pList2"/>
    <dgm:cxn modelId="{ED134D40-3D4B-4226-AEA9-58300C26DB31}" srcId="{4B2A84D3-3F8F-44A4-A0C6-ACB64A9CC5BE}" destId="{CCCEF0B4-DF26-4E98-8AA8-278B05D6A3F1}" srcOrd="2" destOrd="0" parTransId="{4ADDB5B2-5D53-4773-A25E-73A32E2182EB}" sibTransId="{5BBFB0FA-EC9F-4955-975E-1C94506BEB75}"/>
    <dgm:cxn modelId="{1073395A-F3F5-4CD4-B199-024299D418C1}" type="presOf" srcId="{5142328A-4B8A-4FCD-ACC6-E38488475306}" destId="{E473C402-34C9-4416-925D-EC073F3D8A9F}" srcOrd="0" destOrd="0" presId="urn:microsoft.com/office/officeart/2005/8/layout/pList2"/>
    <dgm:cxn modelId="{6CD52983-701A-4DEF-9E7D-BEB7F661CA44}" type="presOf" srcId="{B65469CD-73A2-4AFA-90DB-D133A15E0C5C}" destId="{D24CD64E-7B29-4186-B328-E948F81E2E88}" srcOrd="0" destOrd="0" presId="urn:microsoft.com/office/officeart/2005/8/layout/pList2"/>
    <dgm:cxn modelId="{AEE8D0D2-BCD7-4B2E-8EAE-5BEE6E86D437}" type="presOf" srcId="{CCCEF0B4-DF26-4E98-8AA8-278B05D6A3F1}" destId="{0A97094D-ECCC-48DD-835E-4B49525824A5}" srcOrd="0" destOrd="0" presId="urn:microsoft.com/office/officeart/2005/8/layout/pList2"/>
    <dgm:cxn modelId="{576449F6-3632-46F9-81B4-569C9BCD7BB4}" type="presOf" srcId="{F84A81A4-2174-430D-87E0-465855BB7B23}" destId="{C5A23F85-61C9-45AF-955A-A0083716CF6B}" srcOrd="0" destOrd="0" presId="urn:microsoft.com/office/officeart/2005/8/layout/pList2"/>
    <dgm:cxn modelId="{55611EF7-4DA8-46EC-871A-F099B04973B0}" type="presOf" srcId="{CB1628E7-9139-49D7-8638-0F77B1E2FC4C}" destId="{B84894F7-7DF2-49CB-B041-599194C0D1AB}" srcOrd="0" destOrd="0" presId="urn:microsoft.com/office/officeart/2005/8/layout/pList2"/>
    <dgm:cxn modelId="{CAED4235-78F3-48DF-B502-C49ED89EE66F}" type="presParOf" srcId="{4F9F6114-C227-4BF6-B253-00ED814F1C9D}" destId="{9C25F33C-E752-421B-A283-4BB0FE493724}" srcOrd="0" destOrd="0" presId="urn:microsoft.com/office/officeart/2005/8/layout/pList2"/>
    <dgm:cxn modelId="{9EB92740-A5DD-42EA-B97A-B4E8895FB902}" type="presParOf" srcId="{4F9F6114-C227-4BF6-B253-00ED814F1C9D}" destId="{BC585E9B-6122-4BDB-9FAA-F683B01817D5}" srcOrd="1" destOrd="0" presId="urn:microsoft.com/office/officeart/2005/8/layout/pList2"/>
    <dgm:cxn modelId="{67F59FF3-3C2B-4FEF-BB0A-E234DF4B7718}" type="presParOf" srcId="{BC585E9B-6122-4BDB-9FAA-F683B01817D5}" destId="{96816E0D-8DC4-4DA7-ADDA-FC7A5A85A629}" srcOrd="0" destOrd="0" presId="urn:microsoft.com/office/officeart/2005/8/layout/pList2"/>
    <dgm:cxn modelId="{E346C17B-8089-45D8-8EE3-8D6AE9C276DC}" type="presParOf" srcId="{96816E0D-8DC4-4DA7-ADDA-FC7A5A85A629}" destId="{B84894F7-7DF2-49CB-B041-599194C0D1AB}" srcOrd="0" destOrd="0" presId="urn:microsoft.com/office/officeart/2005/8/layout/pList2"/>
    <dgm:cxn modelId="{55FE4705-C423-4B04-B397-E24037770AA7}" type="presParOf" srcId="{96816E0D-8DC4-4DA7-ADDA-FC7A5A85A629}" destId="{72DFD6FC-0C26-45AD-9F54-0D11227948B2}" srcOrd="1" destOrd="0" presId="urn:microsoft.com/office/officeart/2005/8/layout/pList2"/>
    <dgm:cxn modelId="{90A10F49-4E83-40CB-83D9-79B55D225BC6}" type="presParOf" srcId="{96816E0D-8DC4-4DA7-ADDA-FC7A5A85A629}" destId="{84571F3F-75A6-49B0-A592-EA02546B6238}" srcOrd="2" destOrd="0" presId="urn:microsoft.com/office/officeart/2005/8/layout/pList2"/>
    <dgm:cxn modelId="{CD0EEB52-84E3-496E-8250-358AB9BEEE1D}" type="presParOf" srcId="{BC585E9B-6122-4BDB-9FAA-F683B01817D5}" destId="{D24CD64E-7B29-4186-B328-E948F81E2E88}" srcOrd="1" destOrd="0" presId="urn:microsoft.com/office/officeart/2005/8/layout/pList2"/>
    <dgm:cxn modelId="{914DFD04-F6B9-4632-AFD5-8A12166E2E77}" type="presParOf" srcId="{BC585E9B-6122-4BDB-9FAA-F683B01817D5}" destId="{FFC202EE-56E1-4A06-B1FD-A1E278502448}" srcOrd="2" destOrd="0" presId="urn:microsoft.com/office/officeart/2005/8/layout/pList2"/>
    <dgm:cxn modelId="{F11671B8-83C0-4F7D-859E-9DB5632676C4}" type="presParOf" srcId="{FFC202EE-56E1-4A06-B1FD-A1E278502448}" destId="{E473C402-34C9-4416-925D-EC073F3D8A9F}" srcOrd="0" destOrd="0" presId="urn:microsoft.com/office/officeart/2005/8/layout/pList2"/>
    <dgm:cxn modelId="{BFFCAE6D-16D1-40BF-B830-A4845B863279}" type="presParOf" srcId="{FFC202EE-56E1-4A06-B1FD-A1E278502448}" destId="{03148A9C-EE3B-4911-9CA5-88E62018084D}" srcOrd="1" destOrd="0" presId="urn:microsoft.com/office/officeart/2005/8/layout/pList2"/>
    <dgm:cxn modelId="{EBB434B8-A62F-4F3F-83DD-0717700957BB}" type="presParOf" srcId="{FFC202EE-56E1-4A06-B1FD-A1E278502448}" destId="{2A16DBFA-1358-4013-B32C-002A3FD47D5E}" srcOrd="2" destOrd="0" presId="urn:microsoft.com/office/officeart/2005/8/layout/pList2"/>
    <dgm:cxn modelId="{DF3A0377-61B5-46C9-93ED-A975338D4C0C}" type="presParOf" srcId="{BC585E9B-6122-4BDB-9FAA-F683B01817D5}" destId="{C5A23F85-61C9-45AF-955A-A0083716CF6B}" srcOrd="3" destOrd="0" presId="urn:microsoft.com/office/officeart/2005/8/layout/pList2"/>
    <dgm:cxn modelId="{A0D12C91-E6CA-4AC8-9A12-84521DD208E9}" type="presParOf" srcId="{BC585E9B-6122-4BDB-9FAA-F683B01817D5}" destId="{C04FE748-9ADA-4C83-9B22-1A4AA2B1855D}" srcOrd="4" destOrd="0" presId="urn:microsoft.com/office/officeart/2005/8/layout/pList2"/>
    <dgm:cxn modelId="{D920FCE6-230D-4889-A6C1-9F14625099E6}" type="presParOf" srcId="{C04FE748-9ADA-4C83-9B22-1A4AA2B1855D}" destId="{0A97094D-ECCC-48DD-835E-4B49525824A5}" srcOrd="0" destOrd="0" presId="urn:microsoft.com/office/officeart/2005/8/layout/pList2"/>
    <dgm:cxn modelId="{92D73A90-6457-4A62-AB7E-011A43C485AF}" type="presParOf" srcId="{C04FE748-9ADA-4C83-9B22-1A4AA2B1855D}" destId="{30E2A937-C948-47B8-BD83-500D7E89A94C}" srcOrd="1" destOrd="0" presId="urn:microsoft.com/office/officeart/2005/8/layout/pList2"/>
    <dgm:cxn modelId="{5A461B0F-7164-44D6-BCA0-634E0F190F5A}" type="presParOf" srcId="{C04FE748-9ADA-4C83-9B22-1A4AA2B1855D}" destId="{AD26F688-E232-43C2-A78B-2582DB9BC1C4}"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A796C-A647-4E6A-A602-3842F19023D9}">
      <dsp:nvSpPr>
        <dsp:cNvPr id="0" name=""/>
        <dsp:cNvSpPr/>
      </dsp:nvSpPr>
      <dsp:spPr>
        <a:xfrm rot="10800000">
          <a:off x="1175819" y="119"/>
          <a:ext cx="3402288" cy="127540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420" tIns="45720" rIns="85344" bIns="45720" numCol="1" spcCol="1270" anchor="ctr" anchorCtr="0">
          <a:noAutofit/>
        </a:bodyPr>
        <a:lstStyle/>
        <a:p>
          <a:pPr marL="0" lvl="0" indent="0" algn="l" defTabSz="533400">
            <a:lnSpc>
              <a:spcPct val="90000"/>
            </a:lnSpc>
            <a:spcBef>
              <a:spcPct val="0"/>
            </a:spcBef>
            <a:spcAft>
              <a:spcPct val="35000"/>
            </a:spcAft>
            <a:buNone/>
          </a:pPr>
          <a:r>
            <a:rPr lang="en-US" sz="1200" b="1" kern="1200" dirty="0"/>
            <a:t>The need to consider the significant heterogeneity of an older population of people with diabetes – effects of ageing, changes in renal function, varied susceptibilities to </a:t>
          </a:r>
          <a:r>
            <a:rPr lang="en-US" sz="1200" b="1" kern="1200" dirty="0" err="1"/>
            <a:t>hypoglycaemia</a:t>
          </a:r>
          <a:r>
            <a:rPr lang="en-US" sz="1200" b="1" kern="1200" dirty="0"/>
            <a:t>, socioeconomic status</a:t>
          </a:r>
          <a:endParaRPr lang="en-GB" sz="1200" kern="1200" dirty="0"/>
        </a:p>
      </dsp:txBody>
      <dsp:txXfrm rot="10800000">
        <a:off x="1494671" y="119"/>
        <a:ext cx="3083436" cy="1275408"/>
      </dsp:txXfrm>
    </dsp:sp>
    <dsp:sp modelId="{0A0FD693-A1AC-43A5-B66B-A904C76A57C3}">
      <dsp:nvSpPr>
        <dsp:cNvPr id="0" name=""/>
        <dsp:cNvSpPr/>
      </dsp:nvSpPr>
      <dsp:spPr>
        <a:xfrm>
          <a:off x="538115" y="119"/>
          <a:ext cx="1275408" cy="127540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F5DCFC-D030-4337-ACAA-F270EC76EDA2}">
      <dsp:nvSpPr>
        <dsp:cNvPr id="0" name=""/>
        <dsp:cNvSpPr/>
      </dsp:nvSpPr>
      <dsp:spPr>
        <a:xfrm rot="10800000">
          <a:off x="1175819" y="1656247"/>
          <a:ext cx="3402288" cy="1275408"/>
        </a:xfrm>
        <a:prstGeom prst="homePlat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420" tIns="53340" rIns="99568" bIns="53340" numCol="1" spcCol="1270" anchor="ctr" anchorCtr="0">
          <a:noAutofit/>
        </a:bodyPr>
        <a:lstStyle/>
        <a:p>
          <a:pPr marL="0" lvl="0" indent="0" algn="l" defTabSz="622300">
            <a:lnSpc>
              <a:spcPct val="90000"/>
            </a:lnSpc>
            <a:spcBef>
              <a:spcPct val="0"/>
            </a:spcBef>
            <a:spcAft>
              <a:spcPct val="35000"/>
            </a:spcAft>
            <a:buNone/>
          </a:pPr>
          <a:r>
            <a:rPr lang="en-US" sz="1400" b="1" kern="1200" dirty="0"/>
            <a:t>The need to consider varying clinical trajectories</a:t>
          </a:r>
        </a:p>
      </dsp:txBody>
      <dsp:txXfrm rot="10800000">
        <a:off x="1494671" y="1656247"/>
        <a:ext cx="3083436" cy="1275408"/>
      </dsp:txXfrm>
    </dsp:sp>
    <dsp:sp modelId="{D8E1A457-6911-4789-ABF6-90CCC075235F}">
      <dsp:nvSpPr>
        <dsp:cNvPr id="0" name=""/>
        <dsp:cNvSpPr/>
      </dsp:nvSpPr>
      <dsp:spPr>
        <a:xfrm>
          <a:off x="538115" y="1656247"/>
          <a:ext cx="1275408" cy="1275408"/>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B4C000-5724-4F50-9A5F-7CE5EFD14088}">
      <dsp:nvSpPr>
        <dsp:cNvPr id="0" name=""/>
        <dsp:cNvSpPr/>
      </dsp:nvSpPr>
      <dsp:spPr>
        <a:xfrm rot="10800000">
          <a:off x="1175819" y="3312374"/>
          <a:ext cx="3402288" cy="1275408"/>
        </a:xfrm>
        <a:prstGeom prst="homePlat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420" tIns="53340" rIns="99568" bIns="53340" numCol="1" spcCol="1270" anchor="ctr" anchorCtr="0">
          <a:noAutofit/>
        </a:bodyPr>
        <a:lstStyle/>
        <a:p>
          <a:pPr marL="0" lvl="0" indent="0" algn="l" defTabSz="622300">
            <a:lnSpc>
              <a:spcPct val="90000"/>
            </a:lnSpc>
            <a:spcBef>
              <a:spcPct val="0"/>
            </a:spcBef>
            <a:spcAft>
              <a:spcPct val="35000"/>
            </a:spcAft>
            <a:buNone/>
          </a:pPr>
          <a:r>
            <a:rPr lang="en-US" sz="1400" b="1" kern="1200" dirty="0"/>
            <a:t>The need to consider the </a:t>
          </a:r>
          <a:r>
            <a:rPr lang="en-US" sz="1400" b="1" kern="1200" dirty="0" err="1"/>
            <a:t>multimorbidity</a:t>
          </a:r>
          <a:r>
            <a:rPr lang="en-US" sz="1400" b="1" kern="1200" dirty="0"/>
            <a:t> profile and its impact on management</a:t>
          </a:r>
        </a:p>
      </dsp:txBody>
      <dsp:txXfrm rot="10800000">
        <a:off x="1494671" y="3312374"/>
        <a:ext cx="3083436" cy="1275408"/>
      </dsp:txXfrm>
    </dsp:sp>
    <dsp:sp modelId="{B33C411F-61AE-4346-BF4E-23F66F386068}">
      <dsp:nvSpPr>
        <dsp:cNvPr id="0" name=""/>
        <dsp:cNvSpPr/>
      </dsp:nvSpPr>
      <dsp:spPr>
        <a:xfrm>
          <a:off x="538115" y="3312374"/>
          <a:ext cx="1275408" cy="1275408"/>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75EB2-F4B8-4097-BE92-C125E21B11EA}">
      <dsp:nvSpPr>
        <dsp:cNvPr id="0" name=""/>
        <dsp:cNvSpPr/>
      </dsp:nvSpPr>
      <dsp:spPr>
        <a:xfrm rot="10800000">
          <a:off x="1390202" y="1148"/>
          <a:ext cx="4177216" cy="1352184"/>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276"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The need to assess the importance and impact of functional loss including frailty, disability and cognitive impairment in setting targets</a:t>
          </a:r>
        </a:p>
      </dsp:txBody>
      <dsp:txXfrm rot="10800000">
        <a:off x="1728248" y="1148"/>
        <a:ext cx="3839170" cy="1352184"/>
      </dsp:txXfrm>
    </dsp:sp>
    <dsp:sp modelId="{D04D9285-6051-4ACD-8903-396BB435B08E}">
      <dsp:nvSpPr>
        <dsp:cNvPr id="0" name=""/>
        <dsp:cNvSpPr/>
      </dsp:nvSpPr>
      <dsp:spPr>
        <a:xfrm>
          <a:off x="714109" y="1148"/>
          <a:ext cx="1352184" cy="1352184"/>
        </a:xfrm>
        <a:prstGeom prst="ellipse">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E17154-48B3-45B8-8323-5DD8A951FC51}">
      <dsp:nvSpPr>
        <dsp:cNvPr id="0" name=""/>
        <dsp:cNvSpPr/>
      </dsp:nvSpPr>
      <dsp:spPr>
        <a:xfrm rot="10800000">
          <a:off x="1390202" y="1756971"/>
          <a:ext cx="4177216" cy="1352184"/>
        </a:xfrm>
        <a:prstGeom prst="homePlat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276" tIns="64770" rIns="120904"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lack of evaluation in clinical guidelines that target older people with diabetes</a:t>
          </a:r>
        </a:p>
      </dsp:txBody>
      <dsp:txXfrm rot="10800000">
        <a:off x="1728248" y="1756971"/>
        <a:ext cx="3839170" cy="1352184"/>
      </dsp:txXfrm>
    </dsp:sp>
    <dsp:sp modelId="{568BFA5A-BF3E-42B1-AA4C-79FF59050D3C}">
      <dsp:nvSpPr>
        <dsp:cNvPr id="0" name=""/>
        <dsp:cNvSpPr/>
      </dsp:nvSpPr>
      <dsp:spPr>
        <a:xfrm>
          <a:off x="714109" y="1756971"/>
          <a:ext cx="1352184" cy="1352184"/>
        </a:xfrm>
        <a:prstGeom prst="ellipse">
          <a:avLst/>
        </a:prstGeom>
        <a:solidFill>
          <a:schemeClr val="accent5">
            <a:tint val="50000"/>
            <a:hueOff val="-3364820"/>
            <a:satOff val="-11474"/>
            <a:lumOff val="-19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41A6C-2C43-4D49-94E6-A67E150DA591}">
      <dsp:nvSpPr>
        <dsp:cNvPr id="0" name=""/>
        <dsp:cNvSpPr/>
      </dsp:nvSpPr>
      <dsp:spPr>
        <a:xfrm rot="10800000">
          <a:off x="1390202" y="3512793"/>
          <a:ext cx="4177216" cy="1352184"/>
        </a:xfrm>
        <a:prstGeom prst="homePlat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276" tIns="64770" rIns="120904"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need to extrapolate clinical trial evidence from younger populations in the absence of data in older people</a:t>
          </a:r>
        </a:p>
      </dsp:txBody>
      <dsp:txXfrm rot="10800000">
        <a:off x="1728248" y="3512793"/>
        <a:ext cx="3839170" cy="1352184"/>
      </dsp:txXfrm>
    </dsp:sp>
    <dsp:sp modelId="{5EF81324-2975-4E4C-82F1-79C2C029A5E4}">
      <dsp:nvSpPr>
        <dsp:cNvPr id="0" name=""/>
        <dsp:cNvSpPr/>
      </dsp:nvSpPr>
      <dsp:spPr>
        <a:xfrm>
          <a:off x="714109" y="3512793"/>
          <a:ext cx="1352184" cy="1352184"/>
        </a:xfrm>
        <a:prstGeom prst="ellipse">
          <a:avLst/>
        </a:prstGeom>
        <a:solidFill>
          <a:schemeClr val="accent5">
            <a:tint val="50000"/>
            <a:hueOff val="-6729641"/>
            <a:satOff val="-22947"/>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2151D-8199-420E-A9CA-6A1F3AEAAB63}">
      <dsp:nvSpPr>
        <dsp:cNvPr id="0" name=""/>
        <dsp:cNvSpPr/>
      </dsp:nvSpPr>
      <dsp:spPr>
        <a:xfrm>
          <a:off x="0" y="68214"/>
          <a:ext cx="4522786" cy="1006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Use of decision analysis (multiple prediction models)</a:t>
          </a:r>
          <a:endParaRPr lang="en-US" sz="1800" kern="1200"/>
        </a:p>
      </dsp:txBody>
      <dsp:txXfrm>
        <a:off x="49154" y="117368"/>
        <a:ext cx="4424478" cy="908623"/>
      </dsp:txXfrm>
    </dsp:sp>
    <dsp:sp modelId="{59B16C0A-A8B3-4901-81B9-AF67C48120DF}">
      <dsp:nvSpPr>
        <dsp:cNvPr id="0" name=""/>
        <dsp:cNvSpPr/>
      </dsp:nvSpPr>
      <dsp:spPr>
        <a:xfrm>
          <a:off x="0" y="1126986"/>
          <a:ext cx="4522786" cy="1006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Based on UKPDS, NIH model, and Health and Retirement Study data</a:t>
          </a:r>
          <a:endParaRPr lang="en-US" sz="1800" kern="1200"/>
        </a:p>
      </dsp:txBody>
      <dsp:txXfrm>
        <a:off x="49154" y="1176140"/>
        <a:ext cx="4424478" cy="908623"/>
      </dsp:txXfrm>
    </dsp:sp>
    <dsp:sp modelId="{F2360135-DB62-4D60-98A8-68F5F36A1E0F}">
      <dsp:nvSpPr>
        <dsp:cNvPr id="0" name=""/>
        <dsp:cNvSpPr/>
      </dsp:nvSpPr>
      <dsp:spPr>
        <a:xfrm>
          <a:off x="0" y="2185757"/>
          <a:ext cx="4522786" cy="1006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Simulation for patients aged 40-80y with type 2 diabetes, using 5y age cohort data sets</a:t>
          </a:r>
          <a:endParaRPr lang="en-US" sz="1800" kern="1200"/>
        </a:p>
      </dsp:txBody>
      <dsp:txXfrm>
        <a:off x="49154" y="2234911"/>
        <a:ext cx="4424478" cy="908623"/>
      </dsp:txXfrm>
    </dsp:sp>
    <dsp:sp modelId="{182E2E4E-BEF9-41AE-A40A-2A15E693F1AE}">
      <dsp:nvSpPr>
        <dsp:cNvPr id="0" name=""/>
        <dsp:cNvSpPr/>
      </dsp:nvSpPr>
      <dsp:spPr>
        <a:xfrm>
          <a:off x="0" y="3244528"/>
          <a:ext cx="4522786" cy="1006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Compared the projected health benefits of having moderate control (HbA1c 7.9%) with intensive control (HbA1c 7%)</a:t>
          </a:r>
          <a:endParaRPr lang="en-US" sz="1800" kern="1200"/>
        </a:p>
      </dsp:txBody>
      <dsp:txXfrm>
        <a:off x="49154" y="3293682"/>
        <a:ext cx="4424478" cy="908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5F33C-E752-421B-A283-4BB0FE493724}">
      <dsp:nvSpPr>
        <dsp:cNvPr id="0" name=""/>
        <dsp:cNvSpPr/>
      </dsp:nvSpPr>
      <dsp:spPr>
        <a:xfrm>
          <a:off x="0" y="265953"/>
          <a:ext cx="6580187" cy="214288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571F3F-75A6-49B0-A592-EA02546B6238}">
      <dsp:nvSpPr>
        <dsp:cNvPr id="0" name=""/>
        <dsp:cNvSpPr/>
      </dsp:nvSpPr>
      <dsp:spPr>
        <a:xfrm>
          <a:off x="197405" y="285718"/>
          <a:ext cx="1932929" cy="1571450"/>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4894F7-7DF2-49CB-B041-599194C0D1AB}">
      <dsp:nvSpPr>
        <dsp:cNvPr id="0" name=""/>
        <dsp:cNvSpPr/>
      </dsp:nvSpPr>
      <dsp:spPr>
        <a:xfrm rot="10800000">
          <a:off x="197405" y="2142886"/>
          <a:ext cx="1932929" cy="261908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Multiple contributory factors</a:t>
          </a:r>
        </a:p>
        <a:p>
          <a:pPr marL="0" lvl="0" indent="0" algn="ctr" defTabSz="577850">
            <a:lnSpc>
              <a:spcPct val="90000"/>
            </a:lnSpc>
            <a:spcBef>
              <a:spcPct val="0"/>
            </a:spcBef>
            <a:spcAft>
              <a:spcPct val="35000"/>
            </a:spcAft>
            <a:buNone/>
          </a:pPr>
          <a:r>
            <a:rPr lang="en-GB" sz="1300" kern="1200" dirty="0"/>
            <a:t>Neuropathy, impaired renal function, cognitive defects and frailty </a:t>
          </a:r>
        </a:p>
        <a:p>
          <a:pPr marL="0" lvl="0" indent="0" algn="ctr" defTabSz="577850">
            <a:lnSpc>
              <a:spcPct val="90000"/>
            </a:lnSpc>
            <a:spcBef>
              <a:spcPct val="0"/>
            </a:spcBef>
            <a:spcAft>
              <a:spcPct val="35000"/>
            </a:spcAft>
            <a:buNone/>
          </a:pPr>
          <a:r>
            <a:rPr lang="en-GB" sz="1300" i="1" kern="1200" dirty="0" err="1"/>
            <a:t>Kirkman</a:t>
          </a:r>
          <a:r>
            <a:rPr lang="en-GB" sz="1300" i="1" kern="1200" dirty="0"/>
            <a:t> MS et al, 2012; </a:t>
          </a:r>
          <a:r>
            <a:rPr lang="en-GB" sz="1300" i="1" kern="1200" dirty="0" err="1"/>
            <a:t>Kostev</a:t>
          </a:r>
          <a:r>
            <a:rPr lang="en-GB" sz="1300" i="1" kern="1200" dirty="0"/>
            <a:t> K et al, 2014; Sinclair AJ et al, 2015</a:t>
          </a:r>
          <a:endParaRPr lang="en-GB" sz="1300" kern="1200" dirty="0"/>
        </a:p>
      </dsp:txBody>
      <dsp:txXfrm rot="10800000">
        <a:off x="256849" y="2142886"/>
        <a:ext cx="1814041" cy="2559639"/>
      </dsp:txXfrm>
    </dsp:sp>
    <dsp:sp modelId="{2A16DBFA-1358-4013-B32C-002A3FD47D5E}">
      <dsp:nvSpPr>
        <dsp:cNvPr id="0" name=""/>
        <dsp:cNvSpPr/>
      </dsp:nvSpPr>
      <dsp:spPr>
        <a:xfrm>
          <a:off x="2323628" y="285718"/>
          <a:ext cx="1932929" cy="1571450"/>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73C402-34C9-4416-925D-EC073F3D8A9F}">
      <dsp:nvSpPr>
        <dsp:cNvPr id="0" name=""/>
        <dsp:cNvSpPr/>
      </dsp:nvSpPr>
      <dsp:spPr>
        <a:xfrm rot="10800000">
          <a:off x="2323628" y="2142886"/>
          <a:ext cx="1932929" cy="261908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Reduced Hypoglycaemic Awareness</a:t>
          </a:r>
        </a:p>
        <a:p>
          <a:pPr marL="0" lvl="0" indent="0" algn="ctr" defTabSz="577850">
            <a:lnSpc>
              <a:spcPct val="90000"/>
            </a:lnSpc>
            <a:spcBef>
              <a:spcPct val="0"/>
            </a:spcBef>
            <a:spcAft>
              <a:spcPct val="35000"/>
            </a:spcAft>
            <a:buNone/>
          </a:pPr>
          <a:r>
            <a:rPr lang="en-GB" sz="1300" i="1" kern="1200" dirty="0" err="1"/>
            <a:t>Meneilly</a:t>
          </a:r>
          <a:r>
            <a:rPr lang="en-GB" sz="1300" i="1" kern="1200" dirty="0"/>
            <a:t> G et al, 1994; Bremer JP et al, 2009; </a:t>
          </a:r>
          <a:r>
            <a:rPr lang="en-GB" sz="1300" i="1" kern="1200" dirty="0" err="1"/>
            <a:t>Zammitt</a:t>
          </a:r>
          <a:r>
            <a:rPr lang="en-GB" sz="1300" i="1" kern="1200" dirty="0"/>
            <a:t> NN &amp; </a:t>
          </a:r>
          <a:r>
            <a:rPr lang="en-GB" sz="1300" i="1" kern="1200" dirty="0" err="1"/>
            <a:t>Frier</a:t>
          </a:r>
          <a:r>
            <a:rPr lang="en-GB" sz="1300" i="1" kern="1200" dirty="0"/>
            <a:t> B, 2005 </a:t>
          </a:r>
          <a:endParaRPr lang="en-GB" sz="1300" kern="1200" dirty="0"/>
        </a:p>
      </dsp:txBody>
      <dsp:txXfrm rot="10800000">
        <a:off x="2383072" y="2142886"/>
        <a:ext cx="1814041" cy="2559639"/>
      </dsp:txXfrm>
    </dsp:sp>
    <dsp:sp modelId="{AD26F688-E232-43C2-A78B-2582DB9BC1C4}">
      <dsp:nvSpPr>
        <dsp:cNvPr id="0" name=""/>
        <dsp:cNvSpPr/>
      </dsp:nvSpPr>
      <dsp:spPr>
        <a:xfrm>
          <a:off x="4449851" y="285718"/>
          <a:ext cx="1932929" cy="1571450"/>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97094D-ECCC-48DD-835E-4B49525824A5}">
      <dsp:nvSpPr>
        <dsp:cNvPr id="0" name=""/>
        <dsp:cNvSpPr/>
      </dsp:nvSpPr>
      <dsp:spPr>
        <a:xfrm rot="10800000">
          <a:off x="4449851" y="2142886"/>
          <a:ext cx="1932929" cy="261908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Severe consequences</a:t>
          </a:r>
        </a:p>
        <a:p>
          <a:pPr marL="0" lvl="0" indent="0" algn="ctr" defTabSz="577850">
            <a:lnSpc>
              <a:spcPct val="90000"/>
            </a:lnSpc>
            <a:spcBef>
              <a:spcPct val="0"/>
            </a:spcBef>
            <a:spcAft>
              <a:spcPct val="35000"/>
            </a:spcAft>
            <a:buNone/>
          </a:pPr>
          <a:r>
            <a:rPr lang="en-GB" sz="1300" kern="1200" dirty="0"/>
            <a:t>CV events and all-cause mortality, falls, deterioration in general health, cognitive impairment, hospital admissions, frailty</a:t>
          </a:r>
        </a:p>
        <a:p>
          <a:pPr marL="0" lvl="0" indent="0" algn="ctr" defTabSz="577850">
            <a:lnSpc>
              <a:spcPct val="90000"/>
            </a:lnSpc>
            <a:spcBef>
              <a:spcPct val="0"/>
            </a:spcBef>
            <a:spcAft>
              <a:spcPct val="35000"/>
            </a:spcAft>
            <a:buNone/>
          </a:pPr>
          <a:r>
            <a:rPr lang="en-GB" sz="1300" i="1" kern="1200" dirty="0" err="1"/>
            <a:t>Khunti</a:t>
          </a:r>
          <a:r>
            <a:rPr lang="en-GB" sz="1300" i="1" kern="1200" dirty="0"/>
            <a:t> K et al, 2015; Sinclair AJ et al, 2012; </a:t>
          </a:r>
          <a:r>
            <a:rPr lang="en-GB" sz="1300" i="1" kern="1200" dirty="0" err="1"/>
            <a:t>Abdelhafiz</a:t>
          </a:r>
          <a:r>
            <a:rPr lang="en-GB" sz="1300" i="1" kern="1200" dirty="0"/>
            <a:t> A et al, 2015</a:t>
          </a:r>
        </a:p>
        <a:p>
          <a:pPr marL="0" lvl="0" indent="0" algn="ctr" defTabSz="577850">
            <a:lnSpc>
              <a:spcPct val="90000"/>
            </a:lnSpc>
            <a:spcBef>
              <a:spcPct val="0"/>
            </a:spcBef>
            <a:spcAft>
              <a:spcPct val="35000"/>
            </a:spcAft>
            <a:buNone/>
          </a:pPr>
          <a:endParaRPr lang="en-GB" sz="1300" kern="1200" dirty="0"/>
        </a:p>
      </dsp:txBody>
      <dsp:txXfrm rot="10800000">
        <a:off x="4509295" y="2142886"/>
        <a:ext cx="1814041" cy="2559639"/>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AE7437-82EA-40AE-ACB2-387754DD82C7}" type="datetimeFigureOut">
              <a:rPr lang="en-GB" smtClean="0"/>
              <a:t>29/09/2023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CA9F2-867F-4579-9FB8-8024B924AB4A}" type="slidenum">
              <a:rPr lang="en-GB" smtClean="0"/>
              <a:t>‹#›</a:t>
            </a:fld>
            <a:endParaRPr lang="en-GB"/>
          </a:p>
        </p:txBody>
      </p:sp>
    </p:spTree>
    <p:extLst>
      <p:ext uri="{BB962C8B-B14F-4D97-AF65-F5344CB8AC3E}">
        <p14:creationId xmlns:p14="http://schemas.microsoft.com/office/powerpoint/2010/main" val="1136126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that I undertook for the </a:t>
            </a:r>
            <a:r>
              <a:rPr lang="en-US" b="1" dirty="0"/>
              <a:t>International Diabetes Federation </a:t>
            </a:r>
            <a:r>
              <a:rPr lang="en-US" dirty="0"/>
              <a:t>recently is presented in this slide. In the table on the left shows predicted data on the dramatic rises in diabetes in ageing populations globally over the next 20 years and an increase in overall prevalence to about 20%.</a:t>
            </a:r>
          </a:p>
          <a:p>
            <a:endParaRPr lang="en-US" dirty="0"/>
          </a:p>
          <a:p>
            <a:r>
              <a:rPr lang="en-US" dirty="0"/>
              <a:t>On the right, and looking at the </a:t>
            </a:r>
            <a:r>
              <a:rPr lang="en-US" dirty="0" err="1"/>
              <a:t>colour</a:t>
            </a:r>
            <a:r>
              <a:rPr lang="en-US" dirty="0"/>
              <a:t> coded descriptions of numbers of older people with diabetes per region/country, it shows essentially a global pandemic of this highly prevalent and often ubiquitous disease. What this figure does not show is the tremendous burden of the personal and socio-economic impact that accompanies this disease.  </a:t>
            </a:r>
            <a:endParaRPr lang="en-GB" dirty="0"/>
          </a:p>
        </p:txBody>
      </p:sp>
      <p:sp>
        <p:nvSpPr>
          <p:cNvPr id="4" name="Slide Number Placeholder 3"/>
          <p:cNvSpPr>
            <a:spLocks noGrp="1"/>
          </p:cNvSpPr>
          <p:nvPr>
            <p:ph type="sldNum" sz="quarter" idx="5"/>
          </p:nvPr>
        </p:nvSpPr>
        <p:spPr/>
        <p:txBody>
          <a:bodyPr/>
          <a:lstStyle/>
          <a:p>
            <a:fld id="{5089B97F-70CB-411E-858F-777F647CB27D}" type="slidenum">
              <a:rPr lang="en-GB" smtClean="0"/>
              <a:t>2</a:t>
            </a:fld>
            <a:endParaRPr lang="en-GB"/>
          </a:p>
        </p:txBody>
      </p:sp>
    </p:spTree>
    <p:extLst>
      <p:ext uri="{BB962C8B-B14F-4D97-AF65-F5344CB8AC3E}">
        <p14:creationId xmlns:p14="http://schemas.microsoft.com/office/powerpoint/2010/main" val="1057448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What are absolute and relative risks?</a:t>
            </a:r>
          </a:p>
          <a:p>
            <a:r>
              <a:rPr lang="en-GB" sz="1300" b="1" dirty="0"/>
              <a:t>Absolute risk</a:t>
            </a:r>
            <a:r>
              <a:rPr lang="en-GB" sz="1300" dirty="0"/>
              <a:t> of a disease is your risk of developing the disease over a time period. We all have absolute risks of developing various diseases such as heart disease, cancer, stroke, etc. The same absolute risk can be expressed in different ways. For example, say you have a 1 in 10 risk of developing a certain disease in your life. This can also be said to be a 10% risk, or a 0.1 risk - depending on whether you use percentages or decimals.</a:t>
            </a:r>
          </a:p>
          <a:p>
            <a:r>
              <a:rPr lang="en-GB" sz="1300" b="1" dirty="0"/>
              <a:t>Relative risk</a:t>
            </a:r>
            <a:r>
              <a:rPr lang="en-GB" sz="1300" dirty="0"/>
              <a:t> is used to compare the risk in two different groups of people. For example, the groups could be smokers and non-smokers. All sorts of groups are compared to others in medical research to see if belonging to a group increases or decreases your risk of developing certain diseases. For example, research has shown that smokers have a higher risk of developing heart disease compared to (relative to) non-smokers.</a:t>
            </a:r>
          </a:p>
          <a:p>
            <a:endParaRPr lang="en-GB" dirty="0"/>
          </a:p>
          <a:p>
            <a:endParaRPr lang="en-GB" dirty="0"/>
          </a:p>
        </p:txBody>
      </p:sp>
      <p:sp>
        <p:nvSpPr>
          <p:cNvPr id="4" name="Slide Number Placeholder 3"/>
          <p:cNvSpPr>
            <a:spLocks noGrp="1"/>
          </p:cNvSpPr>
          <p:nvPr>
            <p:ph type="sldNum" sz="quarter" idx="10"/>
          </p:nvPr>
        </p:nvSpPr>
        <p:spPr/>
        <p:txBody>
          <a:bodyPr/>
          <a:lstStyle/>
          <a:p>
            <a:fld id="{8D6B1B20-C1C0-46FC-939E-F0A8B62BAE09}" type="slidenum">
              <a:rPr lang="en-GB" smtClean="0"/>
              <a:pPr/>
              <a:t>4</a:t>
            </a:fld>
            <a:endParaRPr lang="en-GB"/>
          </a:p>
        </p:txBody>
      </p:sp>
    </p:spTree>
    <p:extLst>
      <p:ext uri="{BB962C8B-B14F-4D97-AF65-F5344CB8AC3E}">
        <p14:creationId xmlns:p14="http://schemas.microsoft.com/office/powerpoint/2010/main" val="299458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90CF1EB-71C5-4A27-8C1B-4E5D02A90A91}" type="slidenum">
              <a:rPr lang="en-GB" smtClean="0"/>
              <a:t>5</a:t>
            </a:fld>
            <a:endParaRPr lang="en-GB"/>
          </a:p>
        </p:txBody>
      </p:sp>
    </p:spTree>
    <p:extLst>
      <p:ext uri="{BB962C8B-B14F-4D97-AF65-F5344CB8AC3E}">
        <p14:creationId xmlns:p14="http://schemas.microsoft.com/office/powerpoint/2010/main" val="795610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dirty="0"/>
              <a:t>I have presented here more evidence of the inherent difficulties of managing older people with diabetes.</a:t>
            </a:r>
          </a:p>
          <a:p>
            <a:endParaRPr lang="en-GB" dirty="0"/>
          </a:p>
          <a:p>
            <a:r>
              <a:rPr lang="en-GB" dirty="0"/>
              <a:t>On the left, I have already mentioned the impact of comorbid illness on creating difficulties in management, but here I stress that the heterogeneity of older populations and the likely varying clinical trajectories make treatment difficult. This is compounded by factors shown on the right such as the influence of functional loss and frailty. Thus, it is not surprising that modern clinical guidelines for treating diabetes in older people have many shortfalls which limit their effectiveness. I have had the honour to lead or be part of the writing group of these guidelines and I recognise my own failing in not taking into account these factors.  </a:t>
            </a:r>
          </a:p>
        </p:txBody>
      </p:sp>
      <p:sp>
        <p:nvSpPr>
          <p:cNvPr id="4" name="Slide Number Placeholder 3"/>
          <p:cNvSpPr>
            <a:spLocks noGrp="1"/>
          </p:cNvSpPr>
          <p:nvPr>
            <p:ph type="sldNum" sz="quarter" idx="5"/>
          </p:nvPr>
        </p:nvSpPr>
        <p:spPr/>
        <p:txBody>
          <a:bodyPr/>
          <a:lstStyle/>
          <a:p>
            <a:fld id="{5089B97F-70CB-411E-858F-777F647CB27D}" type="slidenum">
              <a:rPr lang="en-GB" smtClean="0"/>
              <a:t>6</a:t>
            </a:fld>
            <a:endParaRPr lang="en-GB"/>
          </a:p>
        </p:txBody>
      </p:sp>
    </p:spTree>
    <p:extLst>
      <p:ext uri="{BB962C8B-B14F-4D97-AF65-F5344CB8AC3E}">
        <p14:creationId xmlns:p14="http://schemas.microsoft.com/office/powerpoint/2010/main" val="3764063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must also remember that the strive for intensive glucose control can be potentially harmful in older people with diabetes and actually may not accrue benefits. </a:t>
            </a:r>
          </a:p>
          <a:p>
            <a:endParaRPr lang="en-US" dirty="0"/>
          </a:p>
          <a:p>
            <a:r>
              <a:rPr lang="en-US" dirty="0"/>
              <a:t>Elbert Huang from Chicago in a simulation model based on UKPDS and US-study data showed that the expected benefits (in terms of quality adjusted days in two older age groups) of lowering HbA1c from 7.9 to 7.0 % progressively declined with the degree of functional loss and comorbidity burden. This appeared so for those at diagnosis of diabetes and for 5 and 10 years after diagnosis.</a:t>
            </a:r>
            <a:endParaRPr lang="en-GB" dirty="0"/>
          </a:p>
        </p:txBody>
      </p:sp>
      <p:sp>
        <p:nvSpPr>
          <p:cNvPr id="4" name="Slide Number Placeholder 3"/>
          <p:cNvSpPr>
            <a:spLocks noGrp="1"/>
          </p:cNvSpPr>
          <p:nvPr>
            <p:ph type="sldNum" sz="quarter" idx="5"/>
          </p:nvPr>
        </p:nvSpPr>
        <p:spPr/>
        <p:txBody>
          <a:bodyPr/>
          <a:lstStyle/>
          <a:p>
            <a:fld id="{5089B97F-70CB-411E-858F-777F647CB27D}" type="slidenum">
              <a:rPr lang="en-GB" smtClean="0"/>
              <a:t>7</a:t>
            </a:fld>
            <a:endParaRPr lang="en-GB"/>
          </a:p>
        </p:txBody>
      </p:sp>
    </p:spTree>
    <p:extLst>
      <p:ext uri="{BB962C8B-B14F-4D97-AF65-F5344CB8AC3E}">
        <p14:creationId xmlns:p14="http://schemas.microsoft.com/office/powerpoint/2010/main" val="2911252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 cardiovascular outcome trials (CVOTs) of both SGLT2 inhibitors and GLP-1 receptor antagonists shown in this slide demonstrate benefits in key outcomes such as MACE, hospitalization for heart failure, and renal endpoints in both younger and older adult patients. These have been confirmed by meta-analyses of the newer therapies.</a:t>
            </a:r>
          </a:p>
          <a:p>
            <a:endParaRPr lang="en-US" dirty="0"/>
          </a:p>
          <a:p>
            <a:r>
              <a:rPr lang="en-US" dirty="0"/>
              <a:t>However, these are subgroup analyses only and we must take caution -  </a:t>
            </a:r>
            <a:r>
              <a:rPr lang="en-US" u="sng" dirty="0"/>
              <a:t>ANIMATE SLIDE</a:t>
            </a:r>
          </a:p>
          <a:p>
            <a:endParaRPr lang="en-US" u="sng" dirty="0"/>
          </a:p>
          <a:p>
            <a:r>
              <a:rPr lang="en-US" u="sng" dirty="0"/>
              <a:t>Under-representation of over 75-year olds can limit the interpretation of findings and more specific studies in older patients with type 2 diabetes are needed </a:t>
            </a:r>
          </a:p>
        </p:txBody>
      </p:sp>
      <p:sp>
        <p:nvSpPr>
          <p:cNvPr id="4" name="Slide Number Placeholder 3"/>
          <p:cNvSpPr>
            <a:spLocks noGrp="1"/>
          </p:cNvSpPr>
          <p:nvPr>
            <p:ph type="sldNum" sz="quarter" idx="5"/>
          </p:nvPr>
        </p:nvSpPr>
        <p:spPr/>
        <p:txBody>
          <a:bodyPr/>
          <a:lstStyle/>
          <a:p>
            <a:fld id="{AA21B6DD-9E48-3542-926D-EEE718F29381}" type="slidenum">
              <a:rPr lang="en-US" smtClean="0"/>
              <a:t>8</a:t>
            </a:fld>
            <a:endParaRPr lang="en-US"/>
          </a:p>
        </p:txBody>
      </p:sp>
    </p:spTree>
    <p:extLst>
      <p:ext uri="{BB962C8B-B14F-4D97-AF65-F5344CB8AC3E}">
        <p14:creationId xmlns:p14="http://schemas.microsoft.com/office/powerpoint/2010/main" val="268060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91678C-E216-4A9D-94A2-9AF60DEFABE7}" type="slidenum">
              <a:rPr lang="en-GB" smtClean="0"/>
              <a:t>9</a:t>
            </a:fld>
            <a:endParaRPr lang="en-GB"/>
          </a:p>
        </p:txBody>
      </p:sp>
    </p:spTree>
    <p:extLst>
      <p:ext uri="{BB962C8B-B14F-4D97-AF65-F5344CB8AC3E}">
        <p14:creationId xmlns:p14="http://schemas.microsoft.com/office/powerpoint/2010/main" val="100212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https://www.omnipod.com/current-podders/resources/omnipod-5/faqs/smartadjust-technology</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Research Gaps</a:t>
            </a:r>
            <a:endParaRPr lang="en-US" sz="1200" dirty="0"/>
          </a:p>
          <a:p>
            <a:pPr marL="628650" lvl="1" indent="-171450">
              <a:buFont typeface="Arial" panose="020B0604020202020204" pitchFamily="34" charset="0"/>
              <a:buChar char="•"/>
            </a:pPr>
            <a:r>
              <a:rPr lang="en-US" sz="1200" dirty="0"/>
              <a:t>Technology and patient-centered outcomes</a:t>
            </a:r>
          </a:p>
          <a:p>
            <a:pPr marL="628650" lvl="1" indent="-171450">
              <a:buFont typeface="Arial" panose="020B0604020202020204" pitchFamily="34" charset="0"/>
              <a:buChar char="•"/>
            </a:pPr>
            <a:r>
              <a:rPr lang="en-US" sz="1200" dirty="0"/>
              <a:t>Technology integration</a:t>
            </a:r>
          </a:p>
          <a:p>
            <a:pPr marL="628650" lvl="1" indent="-171450">
              <a:buFont typeface="Arial" panose="020B0604020202020204" pitchFamily="34" charset="0"/>
              <a:buChar char="•"/>
            </a:pPr>
            <a:r>
              <a:rPr lang="en-US" sz="1200" dirty="0"/>
              <a:t>Technology in Type 1 diabetes</a:t>
            </a:r>
          </a:p>
          <a:p>
            <a:pPr marL="628650" lvl="1" indent="-171450">
              <a:buFont typeface="Arial" panose="020B0604020202020204" pitchFamily="34" charset="0"/>
              <a:buChar char="•"/>
            </a:pPr>
            <a:r>
              <a:rPr lang="en-US" sz="1200" dirty="0"/>
              <a:t>Technology in Type 2 diabetes</a:t>
            </a:r>
          </a:p>
          <a:p>
            <a:pPr marL="628650" lvl="1" indent="-171450">
              <a:buFont typeface="Arial" panose="020B0604020202020204" pitchFamily="34" charset="0"/>
              <a:buChar char="•"/>
            </a:pPr>
            <a:r>
              <a:rPr lang="en-US" sz="1200" dirty="0"/>
              <a:t>New metrics and targets for healthy, pre-frail, and frail older adults</a:t>
            </a:r>
          </a:p>
          <a:p>
            <a:pPr marL="628650" lvl="1" indent="-171450">
              <a:buFont typeface="Arial" panose="020B0604020202020204" pitchFamily="34" charset="0"/>
              <a:buChar char="•"/>
            </a:pPr>
            <a:r>
              <a:rPr lang="en-US" sz="1200" dirty="0"/>
              <a:t>Technology deployment across health status categories</a:t>
            </a:r>
          </a:p>
          <a:p>
            <a:pPr marL="628650" lvl="1" indent="-171450">
              <a:buFont typeface="Arial" panose="020B0604020202020204" pitchFamily="34" charset="0"/>
              <a:buChar char="•"/>
            </a:pPr>
            <a:r>
              <a:rPr lang="en-US" sz="1200" dirty="0"/>
              <a:t>Barriers to adoption (structural inequities)</a:t>
            </a:r>
          </a:p>
          <a:p>
            <a:pPr marL="628650" lvl="1" indent="-171450">
              <a:buFont typeface="Arial" panose="020B0604020202020204" pitchFamily="34" charset="0"/>
              <a:buChar char="•"/>
            </a:pPr>
            <a:r>
              <a:rPr lang="en-US" sz="1200" dirty="0"/>
              <a:t>Barriers to adoption (providers)</a:t>
            </a:r>
          </a:p>
          <a:p>
            <a:pPr marL="628650" lvl="1" indent="-171450">
              <a:buFont typeface="Arial" panose="020B0604020202020204" pitchFamily="34" charset="0"/>
              <a:buChar char="•"/>
            </a:pPr>
            <a:r>
              <a:rPr lang="en-US" sz="1200" dirty="0"/>
              <a:t>Barriers to adoption (policy)</a:t>
            </a:r>
          </a:p>
          <a:p>
            <a:pPr marL="628650" lvl="1" indent="-171450">
              <a:buFont typeface="Arial" panose="020B0604020202020204" pitchFamily="34" charset="0"/>
              <a:buChar char="•"/>
            </a:pPr>
            <a:r>
              <a:rPr lang="en-US" sz="1200" dirty="0"/>
              <a:t>Cost implications of new technology</a:t>
            </a:r>
          </a:p>
          <a:p>
            <a:pPr marL="628650" lvl="1" indent="-171450">
              <a:buFont typeface="Arial" panose="020B0604020202020204" pitchFamily="34" charset="0"/>
              <a:buChar cha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Challenges for Clinical Implementation </a:t>
            </a:r>
          </a:p>
          <a:p>
            <a:pPr marL="628650" lvl="1" indent="-171450">
              <a:buFont typeface="Arial" panose="020B0604020202020204" pitchFamily="34" charset="0"/>
              <a:buChar char="•"/>
            </a:pPr>
            <a:r>
              <a:rPr lang="en-US" sz="1200" dirty="0"/>
              <a:t>Inequities in structural factors, social determinants of health, and access to technologic resources (e.g., high-speed internet)</a:t>
            </a:r>
          </a:p>
          <a:p>
            <a:pPr marL="628650" lvl="1" indent="-171450">
              <a:buFont typeface="Arial" panose="020B0604020202020204" pitchFamily="34" charset="0"/>
              <a:buChar char="•"/>
            </a:pPr>
            <a:r>
              <a:rPr lang="en-US" sz="1200" dirty="0"/>
              <a:t>Variable technologic literacy and familiarity among older adults</a:t>
            </a:r>
          </a:p>
          <a:p>
            <a:pPr marL="628650" lvl="1" indent="-171450">
              <a:buFont typeface="Arial" panose="020B0604020202020204" pitchFamily="34" charset="0"/>
              <a:buChar char="•"/>
            </a:pPr>
            <a:r>
              <a:rPr lang="en-US" sz="1200" dirty="0"/>
              <a:t>Variable health literacy</a:t>
            </a:r>
          </a:p>
          <a:p>
            <a:pPr marL="628650" lvl="1" indent="-171450">
              <a:buFont typeface="Arial" panose="020B0604020202020204" pitchFamily="34" charset="0"/>
              <a:buChar char="•"/>
            </a:pPr>
            <a:r>
              <a:rPr lang="en-US" sz="1200" dirty="0"/>
              <a:t>Limited primary care provider education, experience, and resources for diabetes technology</a:t>
            </a:r>
          </a:p>
          <a:p>
            <a:pPr marL="628650" lvl="1" indent="-171450">
              <a:buFont typeface="Arial" panose="020B0604020202020204" pitchFamily="34" charset="0"/>
              <a:buChar char="•"/>
            </a:pPr>
            <a:r>
              <a:rPr lang="en-US" sz="1200" dirty="0"/>
              <a:t>Limited long-term care provider and staff education on technology</a:t>
            </a:r>
          </a:p>
          <a:p>
            <a:pPr marL="628650" lvl="1" indent="-171450">
              <a:buFont typeface="Arial" panose="020B0604020202020204" pitchFamily="34" charset="0"/>
              <a:buChar char="•"/>
            </a:pPr>
            <a:r>
              <a:rPr lang="en-US" sz="1200" dirty="0"/>
              <a:t>Inadequate long-term care staffing</a:t>
            </a:r>
          </a:p>
          <a:p>
            <a:pPr marL="628650" lvl="1" indent="-171450">
              <a:buFont typeface="Arial" panose="020B0604020202020204" pitchFamily="34" charset="0"/>
              <a:buChar char="•"/>
            </a:pPr>
            <a:r>
              <a:rPr lang="en-US" sz="1200" dirty="0"/>
              <a:t>Legal, financial, and Security Barriers to Incorporating Diabetes Software into Health Systems </a:t>
            </a:r>
          </a:p>
          <a:p>
            <a:pPr marL="457200" lvl="1" indent="0">
              <a:buFont typeface="Arial" panose="020B0604020202020204" pitchFamily="34" charset="0"/>
              <a:buNone/>
            </a:pPr>
            <a:endParaRPr lang="en-US" sz="1200" dirty="0"/>
          </a:p>
          <a:p>
            <a:endParaRPr lang="en-US" dirty="0"/>
          </a:p>
        </p:txBody>
      </p:sp>
      <p:sp>
        <p:nvSpPr>
          <p:cNvPr id="4" name="Slide Number Placeholder 3"/>
          <p:cNvSpPr>
            <a:spLocks noGrp="1"/>
          </p:cNvSpPr>
          <p:nvPr>
            <p:ph type="sldNum" sz="quarter" idx="5"/>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2008398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alternative frailty screening tool is the FRAIL SCORE which is a 5-item questionnaire only.</a:t>
            </a:r>
            <a:r>
              <a:rPr lang="en-GB" baseline="0" dirty="0"/>
              <a:t> This is becoming increasingly popular among health professionals and is easy to perform.</a:t>
            </a:r>
            <a:endParaRPr lang="en-GB" dirty="0"/>
          </a:p>
        </p:txBody>
      </p:sp>
      <p:sp>
        <p:nvSpPr>
          <p:cNvPr id="4" name="Slide Number Placeholder 3"/>
          <p:cNvSpPr>
            <a:spLocks noGrp="1"/>
          </p:cNvSpPr>
          <p:nvPr>
            <p:ph type="sldNum" sz="quarter" idx="10"/>
          </p:nvPr>
        </p:nvSpPr>
        <p:spPr/>
        <p:txBody>
          <a:bodyPr/>
          <a:lstStyle/>
          <a:p>
            <a:fld id="{7ADCC485-07E6-4D8B-ABEF-997E18DFD1AB}" type="slidenum">
              <a:rPr lang="en-GB" smtClean="0"/>
              <a:t>22</a:t>
            </a:fld>
            <a:endParaRPr lang="en-GB"/>
          </a:p>
        </p:txBody>
      </p:sp>
    </p:spTree>
    <p:extLst>
      <p:ext uri="{BB962C8B-B14F-4D97-AF65-F5344CB8AC3E}">
        <p14:creationId xmlns:p14="http://schemas.microsoft.com/office/powerpoint/2010/main" val="333361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conclude</a:t>
            </a:r>
            <a:r>
              <a:rPr lang="en-US" dirty="0"/>
              <a:t>, for the present and near future, we must accept that we require a </a:t>
            </a:r>
            <a:r>
              <a:rPr lang="en-US" b="1" dirty="0"/>
              <a:t>multidomain individualized management plan </a:t>
            </a:r>
            <a:r>
              <a:rPr lang="en-US" dirty="0"/>
              <a:t>for the treatment of type 2 diabetes in older adults as shown in this slide. </a:t>
            </a:r>
          </a:p>
          <a:p>
            <a:endParaRPr lang="en-US" dirty="0"/>
          </a:p>
          <a:p>
            <a:r>
              <a:rPr lang="en-US" dirty="0"/>
              <a:t>Emphasis should continue on effective glucose-lowering algorithms, de-escalation therapy, lifestyle changes, frailty and comorbidity management, and developing the roles of medical technology in diabetes self-management.</a:t>
            </a:r>
          </a:p>
          <a:p>
            <a:endParaRPr lang="en-US" dirty="0"/>
          </a:p>
          <a:p>
            <a:r>
              <a:rPr lang="en-US" dirty="0"/>
              <a:t>Precision Medicine is important but the evidence base particularly in older people needs strengthening.</a:t>
            </a:r>
          </a:p>
          <a:p>
            <a:endParaRPr lang="en-US" dirty="0"/>
          </a:p>
          <a:p>
            <a:r>
              <a:rPr lang="en-US" dirty="0"/>
              <a:t>Thank you. </a:t>
            </a:r>
            <a:endParaRPr lang="en-GB" dirty="0"/>
          </a:p>
        </p:txBody>
      </p:sp>
      <p:sp>
        <p:nvSpPr>
          <p:cNvPr id="4" name="Slide Number Placeholder 3"/>
          <p:cNvSpPr>
            <a:spLocks noGrp="1"/>
          </p:cNvSpPr>
          <p:nvPr>
            <p:ph type="sldNum" sz="quarter" idx="5"/>
          </p:nvPr>
        </p:nvSpPr>
        <p:spPr/>
        <p:txBody>
          <a:bodyPr/>
          <a:lstStyle/>
          <a:p>
            <a:fld id="{5089B97F-70CB-411E-858F-777F647CB27D}" type="slidenum">
              <a:rPr lang="en-GB" smtClean="0"/>
              <a:t>23</a:t>
            </a:fld>
            <a:endParaRPr lang="en-GB"/>
          </a:p>
        </p:txBody>
      </p:sp>
    </p:spTree>
    <p:extLst>
      <p:ext uri="{BB962C8B-B14F-4D97-AF65-F5344CB8AC3E}">
        <p14:creationId xmlns:p14="http://schemas.microsoft.com/office/powerpoint/2010/main" val="3047361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forced to admit that recent clinical guidelines developed by expert groups have considerable shortcomings and fail to provide answers to key questions. Although I have been significantly involved in the 5 guidelines shown on the left, I need to conclude that a number of areas of importance are not covered.</a:t>
            </a:r>
          </a:p>
          <a:p>
            <a:endParaRPr lang="en-US" dirty="0"/>
          </a:p>
          <a:p>
            <a:r>
              <a:rPr lang="en-US" dirty="0"/>
              <a:t>These include :  a lack of guidance on de-escalation treatment, lessening the impact of the </a:t>
            </a:r>
            <a:r>
              <a:rPr lang="en-US" dirty="0" err="1"/>
              <a:t>glucocentric</a:t>
            </a:r>
            <a:r>
              <a:rPr lang="en-US" dirty="0"/>
              <a:t> approach to therapy, failing to distinguish the more likely groups of older adults that will benefit the most from treatment, and so on.</a:t>
            </a:r>
          </a:p>
          <a:p>
            <a:endParaRPr lang="en-US" dirty="0"/>
          </a:p>
          <a:p>
            <a:r>
              <a:rPr lang="en-US" dirty="0"/>
              <a:t>It is inevitable that we should ask ourselves if a Precision Medicine approach is necessary?  </a:t>
            </a:r>
            <a:endParaRPr lang="en-GB" dirty="0"/>
          </a:p>
        </p:txBody>
      </p:sp>
      <p:sp>
        <p:nvSpPr>
          <p:cNvPr id="4" name="Slide Number Placeholder 3"/>
          <p:cNvSpPr>
            <a:spLocks noGrp="1"/>
          </p:cNvSpPr>
          <p:nvPr>
            <p:ph type="sldNum" sz="quarter" idx="5"/>
          </p:nvPr>
        </p:nvSpPr>
        <p:spPr/>
        <p:txBody>
          <a:bodyPr/>
          <a:lstStyle/>
          <a:p>
            <a:fld id="{5089B97F-70CB-411E-858F-777F647CB27D}" type="slidenum">
              <a:rPr lang="en-GB" smtClean="0"/>
              <a:t>27</a:t>
            </a:fld>
            <a:endParaRPr lang="en-GB"/>
          </a:p>
        </p:txBody>
      </p:sp>
    </p:spTree>
    <p:extLst>
      <p:ext uri="{BB962C8B-B14F-4D97-AF65-F5344CB8AC3E}">
        <p14:creationId xmlns:p14="http://schemas.microsoft.com/office/powerpoint/2010/main" val="1304829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91678C-E216-4A9D-94A2-9AF60DEFABE7}" type="slidenum">
              <a:rPr lang="en-GB" smtClean="0"/>
              <a:t>28</a:t>
            </a:fld>
            <a:endParaRPr lang="en-GB"/>
          </a:p>
        </p:txBody>
      </p:sp>
    </p:spTree>
    <p:extLst>
      <p:ext uri="{BB962C8B-B14F-4D97-AF65-F5344CB8AC3E}">
        <p14:creationId xmlns:p14="http://schemas.microsoft.com/office/powerpoint/2010/main" val="885738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lancet paper</a:t>
            </a:r>
            <a:endParaRPr lang="en-GB" dirty="0"/>
          </a:p>
        </p:txBody>
      </p:sp>
      <p:sp>
        <p:nvSpPr>
          <p:cNvPr id="4" name="Slide Number Placeholder 3"/>
          <p:cNvSpPr>
            <a:spLocks noGrp="1"/>
          </p:cNvSpPr>
          <p:nvPr>
            <p:ph type="sldNum" sz="quarter" idx="5"/>
          </p:nvPr>
        </p:nvSpPr>
        <p:spPr/>
        <p:txBody>
          <a:bodyPr/>
          <a:lstStyle/>
          <a:p>
            <a:fld id="{DB91678C-E216-4A9D-94A2-9AF60DEFABE7}" type="slidenum">
              <a:rPr lang="en-GB" smtClean="0"/>
              <a:t>30</a:t>
            </a:fld>
            <a:endParaRPr lang="en-GB"/>
          </a:p>
        </p:txBody>
      </p:sp>
    </p:spTree>
    <p:extLst>
      <p:ext uri="{BB962C8B-B14F-4D97-AF65-F5344CB8AC3E}">
        <p14:creationId xmlns:p14="http://schemas.microsoft.com/office/powerpoint/2010/main" val="906305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91678C-E216-4A9D-94A2-9AF60DEFABE7}" type="slidenum">
              <a:rPr lang="en-GB" smtClean="0"/>
              <a:t>32</a:t>
            </a:fld>
            <a:endParaRPr lang="en-GB"/>
          </a:p>
        </p:txBody>
      </p:sp>
    </p:spTree>
    <p:extLst>
      <p:ext uri="{BB962C8B-B14F-4D97-AF65-F5344CB8AC3E}">
        <p14:creationId xmlns:p14="http://schemas.microsoft.com/office/powerpoint/2010/main" val="3390830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14F24-D654-1818-626D-B006600126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8024C49-68E3-6F7A-524B-D8A8F49F2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478098-0F18-5F23-E12B-D60974BA435F}"/>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9FA6C33B-C42B-41E3-9325-32051250F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4150D8-1DA3-B942-CB0C-F17FA2C9C80C}"/>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3278136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61C9-E1BB-969F-DF45-21E812A2B3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9E9967-4EF8-9F03-740D-687A6E714A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59963A-D955-BB7B-8D51-CB3B1C42810A}"/>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F1966A8E-B180-8D57-F172-960B1357AA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4C3B2-1A56-AB18-689F-9604BFB83ABF}"/>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395489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0F56-1307-C864-ED92-22AE1E7DB1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A6EC3CF-C863-5A60-B7D4-D41468E576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F5006E-D885-5A31-BB80-5C3883B55BDE}"/>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4A2F4041-6BE1-1054-569C-F90EBC9F79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2F95B7-F082-4BE3-8C40-62180C6B00E4}"/>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2265619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7E95-DA5A-BCFD-E18B-DFEFC3056E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5A7DA1-2252-4711-6195-8146F424CE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45DA365-2DA7-1486-4B4F-6D589FB339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37930F-9B4E-A712-92CB-67BBB0A3F0E7}"/>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6" name="Footer Placeholder 5">
            <a:extLst>
              <a:ext uri="{FF2B5EF4-FFF2-40B4-BE49-F238E27FC236}">
                <a16:creationId xmlns:a16="http://schemas.microsoft.com/office/drawing/2014/main" id="{3F6355DE-C8E1-8937-02C3-18166C8DC7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771AA1-1C07-15B5-88A2-71A94E7602EB}"/>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18772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D876-3E11-312C-0F5A-3ECAB0E0F9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A7ADBA-ACCE-7204-3BDA-A2F2898F08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96F21E-96CB-B423-73F7-C8378A7CB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FB3266-152D-F8CA-ED7B-A8B8C58705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D87DDF-4664-4F70-72F8-B8FC67FFA7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4C59D8B-EEAB-BC06-4534-4BF1E4FBD84E}"/>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8" name="Footer Placeholder 7">
            <a:extLst>
              <a:ext uri="{FF2B5EF4-FFF2-40B4-BE49-F238E27FC236}">
                <a16:creationId xmlns:a16="http://schemas.microsoft.com/office/drawing/2014/main" id="{2FA46DDF-9C60-1CF8-BE94-4F0E0975F5C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5777AE-BAB0-D0FE-F8BC-1380D76C3AF9}"/>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40083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4D22-DA63-D0D0-2B5A-A4776288EB0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E0C1FD3-39EC-604D-C1BA-574113899EEF}"/>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4" name="Footer Placeholder 3">
            <a:extLst>
              <a:ext uri="{FF2B5EF4-FFF2-40B4-BE49-F238E27FC236}">
                <a16:creationId xmlns:a16="http://schemas.microsoft.com/office/drawing/2014/main" id="{8BA671AF-CD1D-05CD-A78B-DE0F1DF2AFA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909307C-C5DE-F9A5-5B10-63A5CF55CC9B}"/>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2951376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1268E-911A-76E0-3A5B-E15B04B3E033}"/>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3" name="Footer Placeholder 2">
            <a:extLst>
              <a:ext uri="{FF2B5EF4-FFF2-40B4-BE49-F238E27FC236}">
                <a16:creationId xmlns:a16="http://schemas.microsoft.com/office/drawing/2014/main" id="{7159AC10-1616-62FA-4A77-1B8AF9E23F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8EB736-851A-550F-FCD8-09A5297914AA}"/>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3865195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07C66-F8E9-2A50-14ED-9E1567B6A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4E5412-9D3F-5A7E-F594-928E7A3F7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8479CB-0424-60E0-35D4-CB5F7EADBA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BF1AE9-A646-AE36-FE93-6449CD62A3F4}"/>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6" name="Footer Placeholder 5">
            <a:extLst>
              <a:ext uri="{FF2B5EF4-FFF2-40B4-BE49-F238E27FC236}">
                <a16:creationId xmlns:a16="http://schemas.microsoft.com/office/drawing/2014/main" id="{2CD63BE1-F21A-42A0-4174-D12C65FEF9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7551EC-9952-9DD8-67D2-35DD5BA56248}"/>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804085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881D-3A55-97DF-D8AC-E777D7AB70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44F059-8412-994C-162C-D1CED16B8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60BDB5-27B1-7F02-885C-409D215AC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2BA59D-6203-19DE-ED45-749C97229FE7}"/>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6" name="Footer Placeholder 5">
            <a:extLst>
              <a:ext uri="{FF2B5EF4-FFF2-40B4-BE49-F238E27FC236}">
                <a16:creationId xmlns:a16="http://schemas.microsoft.com/office/drawing/2014/main" id="{EC0B3268-9DB3-B3F4-6860-B4BE25BC96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1AECAD-DB6A-E441-A761-17A626C0B1F8}"/>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1871626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0EE65-ED37-250C-315D-0C9A03BBA58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11FAB-230B-D708-B811-95F827EC1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A2DB52-94CE-212C-7EBE-8180D0EE4549}"/>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2BE9E88D-0AA1-4DB2-8836-F34C3C8546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A3553F-1A30-671B-EDA2-D0BAD6950D22}"/>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2651909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235A38-A08D-B80A-7251-EFD98E63C3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48CDF1-8584-48F9-7F5A-2C100548A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F34F3F-2C54-BDA2-87AD-D9544F6D6D7D}"/>
              </a:ext>
            </a:extLst>
          </p:cNvPr>
          <p:cNvSpPr>
            <a:spLocks noGrp="1"/>
          </p:cNvSpPr>
          <p:nvPr>
            <p:ph type="dt" sz="half" idx="10"/>
          </p:nvPr>
        </p:nvSpPr>
        <p:spPr/>
        <p:txBody>
          <a:body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4EDC3478-39EF-B651-5120-DF459FC935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0D390D-5ECE-C658-F91A-DCE67BF57C5B}"/>
              </a:ext>
            </a:extLst>
          </p:cNvPr>
          <p:cNvSpPr>
            <a:spLocks noGrp="1"/>
          </p:cNvSpPr>
          <p:nvPr>
            <p:ph type="sldNum" sz="quarter" idx="12"/>
          </p:nvPr>
        </p:nvSpPr>
        <p:spPr/>
        <p:txBody>
          <a:bodyPr/>
          <a:lstStyle/>
          <a:p>
            <a:fld id="{21154AD3-CC3D-4844-AA1E-9D0AED712A70}" type="slidenum">
              <a:rPr lang="en-GB" smtClean="0"/>
              <a:t>‹#›</a:t>
            </a:fld>
            <a:endParaRPr lang="en-GB"/>
          </a:p>
        </p:txBody>
      </p:sp>
    </p:spTree>
    <p:extLst>
      <p:ext uri="{BB962C8B-B14F-4D97-AF65-F5344CB8AC3E}">
        <p14:creationId xmlns:p14="http://schemas.microsoft.com/office/powerpoint/2010/main" val="37906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28735F-8ABA-EF5E-BBC5-6F511C94D1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E40FD5-550C-85FA-03DD-A8E08B03A7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ED7615-B670-1C4B-4CB7-C8D0E3C6E2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07292-D734-4AD9-BFD8-171DCFEE0041}" type="datetimeFigureOut">
              <a:rPr lang="en-GB" smtClean="0"/>
              <a:t>29/09/2023</a:t>
            </a:fld>
            <a:endParaRPr lang="en-GB"/>
          </a:p>
        </p:txBody>
      </p:sp>
      <p:sp>
        <p:nvSpPr>
          <p:cNvPr id="5" name="Footer Placeholder 4">
            <a:extLst>
              <a:ext uri="{FF2B5EF4-FFF2-40B4-BE49-F238E27FC236}">
                <a16:creationId xmlns:a16="http://schemas.microsoft.com/office/drawing/2014/main" id="{433DA901-9175-9470-F2A1-BD311FC36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06D271C-10F3-39A9-D886-66750E2D5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54AD3-CC3D-4844-AA1E-9D0AED712A70}" type="slidenum">
              <a:rPr lang="en-GB" smtClean="0"/>
              <a:t>‹#›</a:t>
            </a:fld>
            <a:endParaRPr lang="en-GB"/>
          </a:p>
        </p:txBody>
      </p:sp>
    </p:spTree>
    <p:extLst>
      <p:ext uri="{BB962C8B-B14F-4D97-AF65-F5344CB8AC3E}">
        <p14:creationId xmlns:p14="http://schemas.microsoft.com/office/powerpoint/2010/main" val="971369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www.ncbi.nlm.nih.gov/pubmed/?term=Vellas%20B%5BAuthor%5D&amp;cauthor=true&amp;cauthor_uid=31016897" TargetMode="External"/><Relationship Id="rId13" Type="http://schemas.openxmlformats.org/officeDocument/2006/relationships/hyperlink" Target="https://www.ncbi.nlm.nih.gov/pubmed/?term=Izquierdo%20M%5BAuthor%5D&amp;cauthor=true&amp;cauthor_uid=31016897" TargetMode="External"/><Relationship Id="rId18" Type="http://schemas.openxmlformats.org/officeDocument/2006/relationships/hyperlink" Target="https://www.ncbi.nlm.nih.gov/pubmed/?term=Hardman%20TC%5BAuthor%5D&amp;cauthor=true&amp;cauthor_uid=31016897" TargetMode="External"/><Relationship Id="rId26" Type="http://schemas.openxmlformats.org/officeDocument/2006/relationships/hyperlink" Target="https://www.ncbi.nlm.nih.gov/pubmed/?term=De%20Buyser%20S%5BAuthor%5D&amp;cauthor=true&amp;cauthor_uid=31016897" TargetMode="External"/><Relationship Id="rId3" Type="http://schemas.openxmlformats.org/officeDocument/2006/relationships/image" Target="../media/image16.png"/><Relationship Id="rId21" Type="http://schemas.openxmlformats.org/officeDocument/2006/relationships/hyperlink" Target="https://www.ncbi.nlm.nih.gov/pubmed/?term=Abellan%20G%5BAuthor%5D&amp;cauthor=true&amp;cauthor_uid=31016897" TargetMode="External"/><Relationship Id="rId7" Type="http://schemas.openxmlformats.org/officeDocument/2006/relationships/hyperlink" Target="https://www.ncbi.nlm.nih.gov/pubmed/?term=Laosa%20O%5BAuthor%5D&amp;cauthor=true&amp;cauthor_uid=31016897" TargetMode="External"/><Relationship Id="rId12" Type="http://schemas.openxmlformats.org/officeDocument/2006/relationships/hyperlink" Target="https://www.ncbi.nlm.nih.gov/pubmed/?term=Bourdel-Marchasson%20I%5BAuthor%5D&amp;cauthor=true&amp;cauthor_uid=31016897" TargetMode="External"/><Relationship Id="rId17" Type="http://schemas.openxmlformats.org/officeDocument/2006/relationships/hyperlink" Target="https://www.ncbi.nlm.nih.gov/pubmed/?term=Petrovic%20M%5BAuthor%5D&amp;cauthor=true&amp;cauthor_uid=31016897" TargetMode="External"/><Relationship Id="rId25" Type="http://schemas.openxmlformats.org/officeDocument/2006/relationships/hyperlink" Target="https://www.ncbi.nlm.nih.gov/pubmed/?term=Calvani%20R%5BAuthor%5D&amp;cauthor=true&amp;cauthor_uid=31016897" TargetMode="External"/><Relationship Id="rId2" Type="http://schemas.openxmlformats.org/officeDocument/2006/relationships/image" Target="../media/image15.jpeg"/><Relationship Id="rId16" Type="http://schemas.openxmlformats.org/officeDocument/2006/relationships/hyperlink" Target="https://www.ncbi.nlm.nih.gov/pubmed/?term=Gambassi%20G%5BAuthor%5D&amp;cauthor=true&amp;cauthor_uid=31016897" TargetMode="External"/><Relationship Id="rId20" Type="http://schemas.openxmlformats.org/officeDocument/2006/relationships/hyperlink" Target="https://www.ncbi.nlm.nih.gov/pubmed/?term=Bautmans%20I%5BAuthor%5D&amp;cauthor=true&amp;cauthor_uid=31016897" TargetMode="External"/><Relationship Id="rId29"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s://www.ncbi.nlm.nih.gov/pubmed/?term=Rodriguez-Ma%C3%B1as%20L%5BAuthor%5D&amp;cauthor=true&amp;cauthor_uid=31016897" TargetMode="External"/><Relationship Id="rId11" Type="http://schemas.openxmlformats.org/officeDocument/2006/relationships/hyperlink" Target="https://www.ncbi.nlm.nih.gov/pubmed/?term=Oliva-Moreno%20J%5BAuthor%5D&amp;cauthor=true&amp;cauthor_uid=31016897" TargetMode="External"/><Relationship Id="rId24" Type="http://schemas.openxmlformats.org/officeDocument/2006/relationships/hyperlink" Target="https://www.ncbi.nlm.nih.gov/pubmed/?term=Regueme%20SC%5BAuthor%5D&amp;cauthor=true&amp;cauthor_uid=31016897" TargetMode="External"/><Relationship Id="rId5" Type="http://schemas.openxmlformats.org/officeDocument/2006/relationships/hyperlink" Target="https://www.ncbi.nlm.nih.gov/pubmed/?term=sinclair+aj,+cachexia" TargetMode="External"/><Relationship Id="rId15" Type="http://schemas.openxmlformats.org/officeDocument/2006/relationships/hyperlink" Target="https://www.ncbi.nlm.nih.gov/pubmed/?term=Zeyfang%20A%5BAuthor%5D&amp;cauthor=true&amp;cauthor_uid=31016897" TargetMode="External"/><Relationship Id="rId23" Type="http://schemas.openxmlformats.org/officeDocument/2006/relationships/hyperlink" Target="https://www.ncbi.nlm.nih.gov/pubmed/?term=Pe%C3%B1a-Longobardo%20LM%5BAuthor%5D&amp;cauthor=true&amp;cauthor_uid=31016897" TargetMode="External"/><Relationship Id="rId28" Type="http://schemas.openxmlformats.org/officeDocument/2006/relationships/hyperlink" Target="https://www.ncbi.nlm.nih.gov/pubmed/?term=European%20MID-Frail%20Consortium%5BCorporate%20Author%5D" TargetMode="External"/><Relationship Id="rId10" Type="http://schemas.openxmlformats.org/officeDocument/2006/relationships/hyperlink" Target="https://www.ncbi.nlm.nih.gov/pubmed/?term=Topinkova%20E%5BAuthor%5D&amp;cauthor=true&amp;cauthor_uid=31016897" TargetMode="External"/><Relationship Id="rId19" Type="http://schemas.openxmlformats.org/officeDocument/2006/relationships/hyperlink" Target="https://www.ncbi.nlm.nih.gov/pubmed/?term=Kelson%20MJ%5BAuthor%5D&amp;cauthor=true&amp;cauthor_uid=31016897" TargetMode="External"/><Relationship Id="rId4" Type="http://schemas.openxmlformats.org/officeDocument/2006/relationships/image" Target="../media/image17.png"/><Relationship Id="rId9" Type="http://schemas.openxmlformats.org/officeDocument/2006/relationships/hyperlink" Target="https://www.ncbi.nlm.nih.gov/pubmed/?term=Paolisso%20G%5BAuthor%5D&amp;cauthor=true&amp;cauthor_uid=31016897" TargetMode="External"/><Relationship Id="rId14" Type="http://schemas.openxmlformats.org/officeDocument/2006/relationships/hyperlink" Target="https://www.ncbi.nlm.nih.gov/pubmed/?term=Hood%20K%5BAuthor%5D&amp;cauthor=true&amp;cauthor_uid=31016897" TargetMode="External"/><Relationship Id="rId22" Type="http://schemas.openxmlformats.org/officeDocument/2006/relationships/hyperlink" Target="https://www.ncbi.nlm.nih.gov/pubmed/?term=Barbieri%20M%5BAuthor%5D&amp;cauthor=true&amp;cauthor_uid=31016897" TargetMode="External"/><Relationship Id="rId27" Type="http://schemas.openxmlformats.org/officeDocument/2006/relationships/hyperlink" Target="https://www.ncbi.nlm.nih.gov/pubmed/?term=Sinclair%20AJ%5BAuthor%5D&amp;cauthor=true&amp;cauthor_uid=3101689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hyperlink" Target="http://fdrop.net/napchd"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0.jpeg"/><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logo for kings college london">
            <a:extLst>
              <a:ext uri="{FF2B5EF4-FFF2-40B4-BE49-F238E27FC236}">
                <a16:creationId xmlns:a16="http://schemas.microsoft.com/office/drawing/2014/main" id="{91F5C166-95F2-6092-77DD-03619FB6F3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226300" y="155575"/>
            <a:ext cx="3051175" cy="3055260"/>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extLst>
            <a:ext uri="{909E8E84-426E-40dd-AFC4-6F175D3DCCD1}">
              <a14:hiddenFill xmlns:a14="http://schemas.microsoft.com/office/drawing/2010/main" xmlns="">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05222D7F-0D8E-7509-3F43-6061E33291AD}"/>
              </a:ext>
            </a:extLst>
          </p:cNvPr>
          <p:cNvPicPr>
            <a:picLocks noChangeAspect="1"/>
          </p:cNvPicPr>
          <p:nvPr/>
        </p:nvPicPr>
        <p:blipFill>
          <a:blip r:embed="rId3"/>
          <a:stretch>
            <a:fillRect/>
          </a:stretch>
        </p:blipFill>
        <p:spPr>
          <a:xfrm>
            <a:off x="5942787" y="4622168"/>
            <a:ext cx="6026963" cy="1680208"/>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
        <p:nvSpPr>
          <p:cNvPr id="2" name="Title 1">
            <a:extLst>
              <a:ext uri="{FF2B5EF4-FFF2-40B4-BE49-F238E27FC236}">
                <a16:creationId xmlns:a16="http://schemas.microsoft.com/office/drawing/2014/main" id="{CC00ECA8-98B6-918E-2F97-8A39FD15A8AC}"/>
              </a:ext>
            </a:extLst>
          </p:cNvPr>
          <p:cNvSpPr>
            <a:spLocks noGrp="1"/>
          </p:cNvSpPr>
          <p:nvPr>
            <p:ph type="ctrTitle"/>
          </p:nvPr>
        </p:nvSpPr>
        <p:spPr>
          <a:xfrm>
            <a:off x="841248" y="552289"/>
            <a:ext cx="6151654" cy="3900326"/>
          </a:xfrm>
        </p:spPr>
        <p:txBody>
          <a:bodyPr>
            <a:normAutofit/>
          </a:bodyPr>
          <a:lstStyle/>
          <a:p>
            <a:pPr algn="l"/>
            <a:r>
              <a:rPr lang="en-US" sz="5200" b="1" i="1" dirty="0"/>
              <a:t>Managing Diabetes in Older People in Primary Care – </a:t>
            </a:r>
            <a:r>
              <a:rPr lang="en-US" sz="3600" b="1" i="1" dirty="0"/>
              <a:t>setting the scene for the </a:t>
            </a:r>
            <a:r>
              <a:rPr lang="en-US" sz="3600" b="1" i="1" dirty="0" err="1"/>
              <a:t>EuGMS</a:t>
            </a:r>
            <a:r>
              <a:rPr lang="en-US" sz="3600" b="1" i="1" dirty="0"/>
              <a:t>-EDWPOP Guidelines 2023</a:t>
            </a:r>
            <a:endParaRPr lang="en-GB" sz="3600" b="1" i="1" dirty="0"/>
          </a:p>
        </p:txBody>
      </p:sp>
      <p:sp>
        <p:nvSpPr>
          <p:cNvPr id="3" name="Subtitle 2">
            <a:extLst>
              <a:ext uri="{FF2B5EF4-FFF2-40B4-BE49-F238E27FC236}">
                <a16:creationId xmlns:a16="http://schemas.microsoft.com/office/drawing/2014/main" id="{73797EE8-1B1C-8968-523B-324916596DCF}"/>
              </a:ext>
            </a:extLst>
          </p:cNvPr>
          <p:cNvSpPr>
            <a:spLocks noGrp="1"/>
          </p:cNvSpPr>
          <p:nvPr>
            <p:ph type="subTitle" idx="1"/>
          </p:nvPr>
        </p:nvSpPr>
        <p:spPr>
          <a:xfrm>
            <a:off x="841248" y="4624330"/>
            <a:ext cx="6151654" cy="1680208"/>
          </a:xfrm>
        </p:spPr>
        <p:txBody>
          <a:bodyPr>
            <a:normAutofit/>
          </a:bodyPr>
          <a:lstStyle/>
          <a:p>
            <a:pPr algn="l"/>
            <a:r>
              <a:rPr lang="en-US" dirty="0"/>
              <a:t>Professor Alan Sinclair MSc MD FRCP</a:t>
            </a:r>
            <a:endParaRPr lang="en-US"/>
          </a:p>
          <a:p>
            <a:pPr algn="l"/>
            <a:r>
              <a:rPr lang="en-US" dirty="0"/>
              <a:t>Foundation for Diabetes Research in Older People (</a:t>
            </a:r>
            <a:r>
              <a:rPr lang="en-US" i="1" dirty="0" err="1"/>
              <a:t>f</a:t>
            </a:r>
            <a:r>
              <a:rPr lang="en-US" dirty="0" err="1"/>
              <a:t>DROP</a:t>
            </a:r>
            <a:r>
              <a:rPr lang="en-US" dirty="0"/>
              <a:t>)</a:t>
            </a:r>
          </a:p>
          <a:p>
            <a:pPr algn="l"/>
            <a:r>
              <a:rPr lang="en-US" dirty="0"/>
              <a:t>and King’s College, London</a:t>
            </a:r>
            <a:endParaRPr lang="en-GB" dirty="0"/>
          </a:p>
        </p:txBody>
      </p:sp>
    </p:spTree>
    <p:extLst>
      <p:ext uri="{BB962C8B-B14F-4D97-AF65-F5344CB8AC3E}">
        <p14:creationId xmlns:p14="http://schemas.microsoft.com/office/powerpoint/2010/main" val="141095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DD28269F-06BE-4F16-875C-8BC4FEA5DCFB}"/>
              </a:ext>
            </a:extLst>
          </p:cNvPr>
          <p:cNvPicPr>
            <a:picLocks noGrp="1" noChangeAspect="1"/>
          </p:cNvPicPr>
          <p:nvPr>
            <p:ph sz="quarter" idx="4"/>
          </p:nvPr>
        </p:nvPicPr>
        <p:blipFill>
          <a:blip r:embed="rId3"/>
          <a:stretch>
            <a:fillRect/>
          </a:stretch>
        </p:blipFill>
        <p:spPr>
          <a:xfrm>
            <a:off x="5533053" y="2648281"/>
            <a:ext cx="6553514" cy="3789539"/>
          </a:xfrm>
        </p:spPr>
      </p:pic>
      <p:sp>
        <p:nvSpPr>
          <p:cNvPr id="2" name="Title 1">
            <a:extLst>
              <a:ext uri="{FF2B5EF4-FFF2-40B4-BE49-F238E27FC236}">
                <a16:creationId xmlns:a16="http://schemas.microsoft.com/office/drawing/2014/main" id="{759E3E0D-ED9D-4382-90E5-526A714D7642}"/>
              </a:ext>
            </a:extLst>
          </p:cNvPr>
          <p:cNvSpPr>
            <a:spLocks noGrp="1"/>
          </p:cNvSpPr>
          <p:nvPr>
            <p:ph type="title"/>
          </p:nvPr>
        </p:nvSpPr>
        <p:spPr>
          <a:solidFill>
            <a:schemeClr val="accent1">
              <a:lumMod val="20000"/>
              <a:lumOff val="80000"/>
            </a:schemeClr>
          </a:solidFill>
        </p:spPr>
        <p:txBody>
          <a:bodyPr>
            <a:normAutofit fontScale="90000"/>
          </a:bodyPr>
          <a:lstStyle/>
          <a:p>
            <a:r>
              <a:rPr lang="en-GB" b="1" dirty="0"/>
              <a:t>Global diabetes rates in older people – findings from the IDF Atlas 9</a:t>
            </a:r>
            <a:r>
              <a:rPr lang="en-GB" b="1" baseline="30000" dirty="0"/>
              <a:t>th</a:t>
            </a:r>
            <a:r>
              <a:rPr lang="en-GB" b="1" dirty="0"/>
              <a:t> edition</a:t>
            </a:r>
            <a:r>
              <a:rPr lang="en-GB" dirty="0"/>
              <a:t>. </a:t>
            </a:r>
            <a:r>
              <a:rPr lang="en-GB" sz="1800" i="1" dirty="0"/>
              <a:t>Sinclair AJ et al. Diab Res Clin </a:t>
            </a:r>
            <a:r>
              <a:rPr lang="en-GB" sz="1800" i="1" dirty="0" err="1"/>
              <a:t>Pract</a:t>
            </a:r>
            <a:r>
              <a:rPr lang="en-GB" sz="1800" i="1" dirty="0"/>
              <a:t> 2020. </a:t>
            </a:r>
          </a:p>
        </p:txBody>
      </p:sp>
      <p:pic>
        <p:nvPicPr>
          <p:cNvPr id="8" name="Content Placeholder 7">
            <a:extLst>
              <a:ext uri="{FF2B5EF4-FFF2-40B4-BE49-F238E27FC236}">
                <a16:creationId xmlns:a16="http://schemas.microsoft.com/office/drawing/2014/main" id="{8847C30C-8077-473E-93A5-560475D28D55}"/>
              </a:ext>
            </a:extLst>
          </p:cNvPr>
          <p:cNvPicPr>
            <a:picLocks noGrp="1" noChangeAspect="1"/>
          </p:cNvPicPr>
          <p:nvPr>
            <p:ph sz="half" idx="2"/>
          </p:nvPr>
        </p:nvPicPr>
        <p:blipFill>
          <a:blip r:embed="rId4"/>
          <a:stretch>
            <a:fillRect/>
          </a:stretch>
        </p:blipFill>
        <p:spPr>
          <a:xfrm>
            <a:off x="105433" y="1887052"/>
            <a:ext cx="6080338" cy="2328057"/>
          </a:xfrm>
        </p:spPr>
      </p:pic>
    </p:spTree>
    <p:extLst>
      <p:ext uri="{BB962C8B-B14F-4D97-AF65-F5344CB8AC3E}">
        <p14:creationId xmlns:p14="http://schemas.microsoft.com/office/powerpoint/2010/main" val="3644010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11" y="95556"/>
            <a:ext cx="11666602" cy="1021546"/>
          </a:xfrm>
          <a:solidFill>
            <a:srgbClr val="FFC000"/>
          </a:solidFill>
        </p:spPr>
        <p:txBody>
          <a:bodyPr>
            <a:noAutofit/>
          </a:bodyPr>
          <a:lstStyle/>
          <a:p>
            <a:br>
              <a:rPr lang="en-GB" sz="2800" dirty="0">
                <a:solidFill>
                  <a:schemeClr val="bg1"/>
                </a:solidFill>
                <a:latin typeface="+mn-lt"/>
              </a:rPr>
            </a:br>
            <a:r>
              <a:rPr lang="en-GB" sz="2800" dirty="0">
                <a:latin typeface="+mn-lt"/>
              </a:rPr>
              <a:t>Myth – older people with diabetes are not a special group and can be managed in a simple approach!</a:t>
            </a:r>
            <a:br>
              <a:rPr lang="en-GB" sz="2800" dirty="0">
                <a:solidFill>
                  <a:schemeClr val="bg1"/>
                </a:solidFill>
                <a:latin typeface="+mn-lt"/>
              </a:rPr>
            </a:br>
            <a:endParaRPr lang="en-GB" sz="2800" dirty="0">
              <a:solidFill>
                <a:schemeClr val="bg1"/>
              </a:solidFill>
              <a:latin typeface="+mn-lt"/>
            </a:endParaRPr>
          </a:p>
        </p:txBody>
      </p:sp>
      <p:sp>
        <p:nvSpPr>
          <p:cNvPr id="3" name="Text Placeholder 2"/>
          <p:cNvSpPr>
            <a:spLocks noGrp="1"/>
          </p:cNvSpPr>
          <p:nvPr>
            <p:ph type="body" idx="1"/>
          </p:nvPr>
        </p:nvSpPr>
        <p:spPr>
          <a:xfrm>
            <a:off x="961263" y="1298450"/>
            <a:ext cx="5157787" cy="461962"/>
          </a:xfrm>
        </p:spPr>
        <p:txBody>
          <a:bodyPr/>
          <a:lstStyle/>
          <a:p>
            <a:r>
              <a:rPr lang="en-GB" dirty="0">
                <a:solidFill>
                  <a:srgbClr val="00B0F0"/>
                </a:solidFill>
              </a:rPr>
              <a:t>What makes them different?</a:t>
            </a:r>
          </a:p>
        </p:txBody>
      </p:sp>
      <p:sp>
        <p:nvSpPr>
          <p:cNvPr id="7" name="TextBox 6"/>
          <p:cNvSpPr txBox="1"/>
          <p:nvPr/>
        </p:nvSpPr>
        <p:spPr>
          <a:xfrm>
            <a:off x="285749" y="5999535"/>
            <a:ext cx="6102264" cy="369332"/>
          </a:xfrm>
          <a:prstGeom prst="rect">
            <a:avLst/>
          </a:prstGeom>
          <a:noFill/>
        </p:spPr>
        <p:txBody>
          <a:bodyPr wrap="square" rtlCol="0">
            <a:spAutoFit/>
          </a:bodyPr>
          <a:lstStyle/>
          <a:p>
            <a:r>
              <a:rPr lang="en-GB" i="1" dirty="0"/>
              <a:t>Sinclair AJ et al, Diabetic Medicine   2018</a:t>
            </a:r>
          </a:p>
        </p:txBody>
      </p:sp>
      <p:pic>
        <p:nvPicPr>
          <p:cNvPr id="7170" name="Picture 2" descr="Image result for older people in outpatient clinic"/>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734814" y="1294211"/>
            <a:ext cx="5217536" cy="347835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85750" y="1934561"/>
            <a:ext cx="6143624" cy="1569660"/>
          </a:xfrm>
          <a:prstGeom prst="rect">
            <a:avLst/>
          </a:prstGeom>
          <a:solidFill>
            <a:schemeClr val="bg2">
              <a:lumMod val="75000"/>
            </a:schemeClr>
          </a:solidFill>
        </p:spPr>
        <p:txBody>
          <a:bodyPr wrap="square" rtlCol="0">
            <a:spAutoFit/>
          </a:bodyPr>
          <a:lstStyle/>
          <a:p>
            <a:pPr marL="285750" indent="-285750">
              <a:buFont typeface="Arial" panose="020B0604020202020204" pitchFamily="34" charset="0"/>
              <a:buChar char="•"/>
            </a:pPr>
            <a:r>
              <a:rPr lang="en-GB" sz="1600" dirty="0"/>
              <a:t>Commonest metabolic disorder in ageing societies</a:t>
            </a:r>
          </a:p>
          <a:p>
            <a:pPr marL="285750" indent="-285750">
              <a:buFont typeface="Arial" panose="020B0604020202020204" pitchFamily="34" charset="0"/>
              <a:buChar char="•"/>
            </a:pPr>
            <a:r>
              <a:rPr lang="en-GB" sz="1600" b="1" dirty="0"/>
              <a:t>Clinical manifestations at diagnosis are often vague and non-descriptive</a:t>
            </a:r>
          </a:p>
          <a:p>
            <a:pPr marL="285750" indent="-285750">
              <a:buFont typeface="Arial" panose="020B0604020202020204" pitchFamily="34" charset="0"/>
              <a:buChar char="•"/>
            </a:pPr>
            <a:r>
              <a:rPr lang="en-GB" sz="1600" dirty="0"/>
              <a:t>Highest rates of comorbidities, lower limb amputations, visual disorders, end-stage renal disease, and is a cause of premature death</a:t>
            </a:r>
          </a:p>
        </p:txBody>
      </p:sp>
      <p:sp>
        <p:nvSpPr>
          <p:cNvPr id="9" name="TextBox 8"/>
          <p:cNvSpPr txBox="1"/>
          <p:nvPr/>
        </p:nvSpPr>
        <p:spPr>
          <a:xfrm>
            <a:off x="285749" y="3816502"/>
            <a:ext cx="6143625" cy="156966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GB" sz="1600" dirty="0"/>
              <a:t>High sensitivity to adverse drug reactions and hypoglycaemia</a:t>
            </a:r>
          </a:p>
          <a:p>
            <a:pPr marL="285750" indent="-285750">
              <a:buFont typeface="Arial" panose="020B0604020202020204" pitchFamily="34" charset="0"/>
              <a:buChar char="•"/>
            </a:pPr>
            <a:r>
              <a:rPr lang="en-GB" sz="1600" b="1" dirty="0"/>
              <a:t>Polypharmacy and Overtreatment common!</a:t>
            </a:r>
          </a:p>
          <a:p>
            <a:pPr marL="285750" indent="-285750">
              <a:buFont typeface="Arial" panose="020B0604020202020204" pitchFamily="34" charset="0"/>
              <a:buChar char="•"/>
            </a:pPr>
            <a:r>
              <a:rPr lang="en-GB" sz="1600" dirty="0"/>
              <a:t>Importance of small gains or deficits</a:t>
            </a:r>
          </a:p>
          <a:p>
            <a:r>
              <a:rPr lang="en-GB" sz="1600" dirty="0"/>
              <a:t>	- 1-2 points on </a:t>
            </a:r>
            <a:r>
              <a:rPr lang="en-GB" sz="1600" dirty="0" err="1"/>
              <a:t>Barthel</a:t>
            </a:r>
            <a:r>
              <a:rPr lang="en-GB" sz="1600" dirty="0"/>
              <a:t> (ADL) – bathe or dress</a:t>
            </a:r>
          </a:p>
          <a:p>
            <a:r>
              <a:rPr lang="en-GB" sz="1600" dirty="0"/>
              <a:t>	- 1-2 points on IADL – independent mobility</a:t>
            </a:r>
          </a:p>
          <a:p>
            <a:r>
              <a:rPr lang="en-GB" sz="1600" dirty="0"/>
              <a:t>	- 2-3 points on MMSE (cognitive screen) – ability to self-care</a:t>
            </a:r>
          </a:p>
        </p:txBody>
      </p:sp>
      <p:sp>
        <p:nvSpPr>
          <p:cNvPr id="10" name="TextBox 9"/>
          <p:cNvSpPr txBox="1"/>
          <p:nvPr/>
        </p:nvSpPr>
        <p:spPr>
          <a:xfrm>
            <a:off x="6734815" y="4919624"/>
            <a:ext cx="5217535" cy="1077218"/>
          </a:xfrm>
          <a:prstGeom prst="rect">
            <a:avLst/>
          </a:prstGeom>
          <a:solidFill>
            <a:srgbClr val="FFFF00"/>
          </a:solidFill>
        </p:spPr>
        <p:txBody>
          <a:bodyPr wrap="square" rtlCol="0">
            <a:spAutoFit/>
          </a:bodyPr>
          <a:lstStyle/>
          <a:p>
            <a:pPr marL="285750" indent="-285750">
              <a:buFont typeface="Arial" panose="020B0604020202020204" pitchFamily="34" charset="0"/>
              <a:buChar char="•"/>
            </a:pPr>
            <a:r>
              <a:rPr lang="en-GB" sz="1600" dirty="0"/>
              <a:t>Risk factor for mobility disturbance and frailty</a:t>
            </a:r>
          </a:p>
          <a:p>
            <a:pPr marL="285750" indent="-285750">
              <a:buFont typeface="Arial" panose="020B0604020202020204" pitchFamily="34" charset="0"/>
              <a:buChar char="•"/>
            </a:pPr>
            <a:r>
              <a:rPr lang="en-GB" sz="1600" dirty="0"/>
              <a:t>Increased risk of cognitive impairment and dementia</a:t>
            </a:r>
          </a:p>
          <a:p>
            <a:pPr marL="285750" indent="-285750">
              <a:buFont typeface="Arial" panose="020B0604020202020204" pitchFamily="34" charset="0"/>
              <a:buChar char="•"/>
            </a:pPr>
            <a:r>
              <a:rPr lang="en-GB" sz="1600" b="1" dirty="0"/>
              <a:t>Extreme importance of preventative actions: to prevent hypoglycaemia, frailty, disability, institutionalisation</a:t>
            </a:r>
          </a:p>
        </p:txBody>
      </p:sp>
    </p:spTree>
    <p:extLst>
      <p:ext uri="{BB962C8B-B14F-4D97-AF65-F5344CB8AC3E}">
        <p14:creationId xmlns:p14="http://schemas.microsoft.com/office/powerpoint/2010/main" val="271758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16632"/>
            <a:ext cx="11239500" cy="1388318"/>
          </a:xfrm>
          <a:solidFill>
            <a:srgbClr val="FFC000"/>
          </a:solidFill>
        </p:spPr>
        <p:txBody>
          <a:bodyPr>
            <a:normAutofit/>
          </a:bodyPr>
          <a:lstStyle/>
          <a:p>
            <a:r>
              <a:rPr lang="en-GB" sz="2700" dirty="0">
                <a:latin typeface="+mn-lt"/>
              </a:rPr>
              <a:t>Myth – above the age of 65y, there is no excess mortality from diabetes!</a:t>
            </a:r>
            <a:br>
              <a:rPr lang="en-GB" sz="2700" dirty="0">
                <a:latin typeface="+mn-lt"/>
              </a:rPr>
            </a:br>
            <a:r>
              <a:rPr lang="en-GB" sz="2200" dirty="0">
                <a:latin typeface="+mn-lt"/>
              </a:rPr>
              <a:t>Mortality (</a:t>
            </a:r>
            <a:r>
              <a:rPr lang="en-GB" sz="2200" i="1" dirty="0">
                <a:latin typeface="+mn-lt"/>
              </a:rPr>
              <a:t>hazard ratio-adjusted</a:t>
            </a:r>
            <a:r>
              <a:rPr lang="en-GB" sz="2200" dirty="0">
                <a:latin typeface="+mn-lt"/>
              </a:rPr>
              <a:t>) in Older People with Diabetes (DM) with non-DM as reference  </a:t>
            </a:r>
            <a:br>
              <a:rPr lang="en-GB" sz="4000" dirty="0">
                <a:latin typeface="+mn-lt"/>
              </a:rPr>
            </a:br>
            <a:r>
              <a:rPr lang="en-GB" sz="2000" i="1" dirty="0">
                <a:latin typeface="+mn-lt"/>
              </a:rPr>
              <a:t>Forbes A, Murrells T, Sinclair AJ, 2016 </a:t>
            </a:r>
          </a:p>
        </p:txBody>
      </p:sp>
      <p:graphicFrame>
        <p:nvGraphicFramePr>
          <p:cNvPr id="4" name="Content Placeholder 3"/>
          <p:cNvGraphicFramePr>
            <a:graphicFrameLocks noGrp="1"/>
          </p:cNvGraphicFramePr>
          <p:nvPr>
            <p:ph idx="1"/>
          </p:nvPr>
        </p:nvGraphicFramePr>
        <p:xfrm>
          <a:off x="3107654" y="1778206"/>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12"/>
          <p:cNvSpPr txBox="1">
            <a:spLocks noChangeArrowheads="1"/>
          </p:cNvSpPr>
          <p:nvPr/>
        </p:nvSpPr>
        <p:spPr bwMode="auto">
          <a:xfrm>
            <a:off x="466725" y="1945718"/>
            <a:ext cx="2143125" cy="189282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spcBef>
                <a:spcPct val="50000"/>
              </a:spcBef>
            </a:pPr>
            <a:r>
              <a:rPr lang="en-GB" dirty="0">
                <a:solidFill>
                  <a:schemeClr val="tx1"/>
                </a:solidFill>
              </a:rPr>
              <a:t>Overall excess mortality risk:</a:t>
            </a:r>
          </a:p>
          <a:p>
            <a:pPr>
              <a:spcBef>
                <a:spcPct val="50000"/>
              </a:spcBef>
            </a:pPr>
            <a:r>
              <a:rPr lang="en-GB" dirty="0">
                <a:solidFill>
                  <a:schemeClr val="tx1"/>
                </a:solidFill>
              </a:rPr>
              <a:t>All = 29%</a:t>
            </a:r>
          </a:p>
          <a:p>
            <a:pPr>
              <a:spcBef>
                <a:spcPct val="50000"/>
              </a:spcBef>
            </a:pPr>
            <a:r>
              <a:rPr lang="en-GB" dirty="0">
                <a:solidFill>
                  <a:schemeClr val="tx1"/>
                </a:solidFill>
              </a:rPr>
              <a:t>Males = 21%</a:t>
            </a:r>
          </a:p>
          <a:p>
            <a:pPr>
              <a:spcBef>
                <a:spcPct val="50000"/>
              </a:spcBef>
            </a:pPr>
            <a:r>
              <a:rPr lang="en-GB" dirty="0">
                <a:solidFill>
                  <a:schemeClr val="tx1"/>
                </a:solidFill>
              </a:rPr>
              <a:t>Females = 36%</a:t>
            </a:r>
            <a:r>
              <a:rPr lang="en-GB" b="1" dirty="0">
                <a:solidFill>
                  <a:schemeClr val="bg1"/>
                </a:solidFill>
              </a:rPr>
              <a:t>36%</a:t>
            </a:r>
          </a:p>
        </p:txBody>
      </p:sp>
      <p:sp>
        <p:nvSpPr>
          <p:cNvPr id="6" name="Title 1"/>
          <p:cNvSpPr txBox="1">
            <a:spLocks/>
          </p:cNvSpPr>
          <p:nvPr/>
        </p:nvSpPr>
        <p:spPr>
          <a:xfrm>
            <a:off x="4295774" y="6202365"/>
            <a:ext cx="5853361" cy="50323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67" dirty="0"/>
              <a:t>Age groups (YRs)</a:t>
            </a:r>
          </a:p>
        </p:txBody>
      </p:sp>
      <p:sp>
        <p:nvSpPr>
          <p:cNvPr id="3" name="TextBox 2"/>
          <p:cNvSpPr txBox="1"/>
          <p:nvPr/>
        </p:nvSpPr>
        <p:spPr>
          <a:xfrm>
            <a:off x="466725" y="4279313"/>
            <a:ext cx="2143125" cy="1446935"/>
          </a:xfrm>
          <a:prstGeom prst="rect">
            <a:avLst/>
          </a:prstGeom>
          <a:solidFill>
            <a:srgbClr val="9999FF"/>
          </a:solidFill>
        </p:spPr>
        <p:txBody>
          <a:bodyPr wrap="square" lIns="91440" tIns="45720" rIns="91440" bIns="45720" rtlCol="0">
            <a:spAutoFit/>
          </a:bodyPr>
          <a:lstStyle/>
          <a:p>
            <a:r>
              <a:rPr lang="en-GB" sz="1467" dirty="0"/>
              <a:t>The Health Improvement Network (THIN) database: 464 UK general practices: electronic medical records: &gt; 3 million records</a:t>
            </a:r>
          </a:p>
        </p:txBody>
      </p:sp>
    </p:spTree>
    <p:extLst>
      <p:ext uri="{BB962C8B-B14F-4D97-AF65-F5344CB8AC3E}">
        <p14:creationId xmlns:p14="http://schemas.microsoft.com/office/powerpoint/2010/main" val="347004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2001" cy="1203912"/>
          </a:xfrm>
          <a:solidFill>
            <a:srgbClr val="FFC000"/>
          </a:solidFill>
        </p:spPr>
        <p:txBody>
          <a:bodyPr>
            <a:normAutofit fontScale="90000"/>
          </a:bodyPr>
          <a:lstStyle/>
          <a:p>
            <a:pPr algn="ctr"/>
            <a:r>
              <a:rPr lang="en-GB" sz="2800" b="1" dirty="0">
                <a:latin typeface="+mn-lt"/>
              </a:rPr>
              <a:t>Myth – only absolute levels of HbA1c matter - </a:t>
            </a:r>
            <a:r>
              <a:rPr lang="en-GB" sz="2700" b="1" i="1" dirty="0">
                <a:latin typeface="+mn-lt"/>
              </a:rPr>
              <a:t>Adjusted HRs by HbA1c level for all-cause mortality in women (a) and men (b) – importance of a stable level of glycaemia. Lancet D&amp;E, 2018</a:t>
            </a:r>
            <a:br>
              <a:rPr lang="en-GB" sz="2800" b="1" dirty="0">
                <a:latin typeface="+mn-lt"/>
              </a:rPr>
            </a:br>
            <a:r>
              <a:rPr lang="en-GB" sz="1600" i="1" dirty="0">
                <a:latin typeface="+mn-lt"/>
              </a:rPr>
              <a:t>Error bars are 95% CIs. HR=hazard</a:t>
            </a:r>
            <a:endParaRPr lang="en-GB" sz="1600" dirty="0">
              <a:latin typeface="+mn-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274" y="1435758"/>
            <a:ext cx="4682876" cy="499806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823" y="1356544"/>
            <a:ext cx="4683535" cy="5077283"/>
          </a:xfrm>
          <a:prstGeom prst="rect">
            <a:avLst/>
          </a:prstGeom>
        </p:spPr>
      </p:pic>
      <p:sp>
        <p:nvSpPr>
          <p:cNvPr id="7" name="TextBox 6"/>
          <p:cNvSpPr txBox="1"/>
          <p:nvPr/>
        </p:nvSpPr>
        <p:spPr>
          <a:xfrm>
            <a:off x="1505970" y="6433828"/>
            <a:ext cx="3598497" cy="276999"/>
          </a:xfrm>
          <a:prstGeom prst="rect">
            <a:avLst/>
          </a:prstGeom>
          <a:solidFill>
            <a:schemeClr val="accent6">
              <a:lumMod val="20000"/>
              <a:lumOff val="80000"/>
            </a:schemeClr>
          </a:solidFill>
        </p:spPr>
        <p:txBody>
          <a:bodyPr wrap="square" rtlCol="0">
            <a:spAutoFit/>
          </a:bodyPr>
          <a:lstStyle/>
          <a:p>
            <a:r>
              <a:rPr lang="en-GB" sz="1200" i="1" dirty="0"/>
              <a:t>Forbes A, </a:t>
            </a:r>
            <a:r>
              <a:rPr lang="en-GB" sz="1200" i="1" dirty="0" err="1"/>
              <a:t>Murrels</a:t>
            </a:r>
            <a:r>
              <a:rPr lang="en-GB" sz="1200" i="1" dirty="0"/>
              <a:t> T, Sinclair AJ, Lancet D&amp;E 2018</a:t>
            </a:r>
          </a:p>
        </p:txBody>
      </p:sp>
    </p:spTree>
    <p:extLst>
      <p:ext uri="{BB962C8B-B14F-4D97-AF65-F5344CB8AC3E}">
        <p14:creationId xmlns:p14="http://schemas.microsoft.com/office/powerpoint/2010/main" val="3896317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4771182-9EDC-417E-F9E7-85E424E42DFB}"/>
              </a:ext>
            </a:extLst>
          </p:cNvPr>
          <p:cNvSpPr>
            <a:spLocks noGrp="1"/>
          </p:cNvSpPr>
          <p:nvPr>
            <p:ph type="title"/>
          </p:nvPr>
        </p:nvSpPr>
        <p:spPr>
          <a:xfrm>
            <a:off x="838200" y="365126"/>
            <a:ext cx="10515600" cy="692398"/>
          </a:xfrm>
          <a:solidFill>
            <a:srgbClr val="008080"/>
          </a:solidFill>
        </p:spPr>
        <p:txBody>
          <a:bodyPr>
            <a:noAutofit/>
          </a:bodyPr>
          <a:lstStyle/>
          <a:p>
            <a:r>
              <a:rPr lang="en-US" sz="2800" b="1" dirty="0">
                <a:solidFill>
                  <a:schemeClr val="bg1"/>
                </a:solidFill>
              </a:rPr>
              <a:t>Inherent Difficulties in Managing  Older People with Diabetes</a:t>
            </a:r>
            <a:endParaRPr lang="en-GB" sz="2800" b="1" dirty="0">
              <a:solidFill>
                <a:schemeClr val="bg1"/>
              </a:solidFill>
            </a:endParaRPr>
          </a:p>
        </p:txBody>
      </p:sp>
      <p:graphicFrame>
        <p:nvGraphicFramePr>
          <p:cNvPr id="4" name="Diagram 3"/>
          <p:cNvGraphicFramePr/>
          <p:nvPr/>
        </p:nvGraphicFramePr>
        <p:xfrm>
          <a:off x="409933" y="1272207"/>
          <a:ext cx="5116224" cy="4587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5526157" y="1272207"/>
          <a:ext cx="6281529" cy="486612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extBox 1">
            <a:extLst>
              <a:ext uri="{FF2B5EF4-FFF2-40B4-BE49-F238E27FC236}">
                <a16:creationId xmlns:a16="http://schemas.microsoft.com/office/drawing/2014/main" id="{2CBE4E36-2DAB-019B-EABA-974552C09A05}"/>
              </a:ext>
            </a:extLst>
          </p:cNvPr>
          <p:cNvSpPr txBox="1"/>
          <p:nvPr/>
        </p:nvSpPr>
        <p:spPr>
          <a:xfrm>
            <a:off x="6096000" y="6447453"/>
            <a:ext cx="3495869" cy="369332"/>
          </a:xfrm>
          <a:prstGeom prst="rect">
            <a:avLst/>
          </a:prstGeom>
          <a:noFill/>
        </p:spPr>
        <p:txBody>
          <a:bodyPr wrap="square" rtlCol="0">
            <a:spAutoFit/>
          </a:bodyPr>
          <a:lstStyle/>
          <a:p>
            <a:r>
              <a:rPr lang="en-US" i="1" dirty="0"/>
              <a:t>Sinclair AJ, </a:t>
            </a:r>
            <a:r>
              <a:rPr lang="en-US" i="1" dirty="0" err="1"/>
              <a:t>Abdelhafiz</a:t>
            </a:r>
            <a:r>
              <a:rPr lang="en-US" i="1" dirty="0"/>
              <a:t> AH, 2022</a:t>
            </a:r>
            <a:endParaRPr lang="en-GB" i="1" dirty="0"/>
          </a:p>
        </p:txBody>
      </p:sp>
    </p:spTree>
    <p:extLst>
      <p:ext uri="{BB962C8B-B14F-4D97-AF65-F5344CB8AC3E}">
        <p14:creationId xmlns:p14="http://schemas.microsoft.com/office/powerpoint/2010/main" val="265240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66CC"/>
          </a:solidFill>
        </p:spPr>
        <p:txBody>
          <a:bodyPr>
            <a:normAutofit fontScale="90000"/>
          </a:bodyPr>
          <a:lstStyle/>
          <a:p>
            <a:r>
              <a:rPr lang="en-GB" sz="3600" dirty="0">
                <a:solidFill>
                  <a:schemeClr val="bg1"/>
                </a:solidFill>
                <a:latin typeface="Calibri" charset="0"/>
                <a:cs typeface="MS Gothic" charset="0"/>
              </a:rPr>
              <a:t>Co-morbid illness and functional loss attenuate the expected benefits of intensive glucose control in older patients with type 2 diabetes  </a:t>
            </a:r>
            <a:r>
              <a:rPr lang="en-GB" sz="2700" i="1" dirty="0">
                <a:solidFill>
                  <a:schemeClr val="bg1"/>
                </a:solidFill>
                <a:latin typeface="Calibri" charset="0"/>
                <a:cs typeface="MS Gothic" charset="0"/>
              </a:rPr>
              <a:t>Huang ES 2008                                  </a:t>
            </a:r>
            <a:endParaRPr lang="en-GB" sz="2700" i="1" dirty="0">
              <a:solidFill>
                <a:schemeClr val="bg1"/>
              </a:solidFill>
            </a:endParaRPr>
          </a:p>
        </p:txBody>
      </p:sp>
      <p:graphicFrame>
        <p:nvGraphicFramePr>
          <p:cNvPr id="9" name="Content Placeholder 3">
            <a:extLst>
              <a:ext uri="{FF2B5EF4-FFF2-40B4-BE49-F238E27FC236}">
                <a16:creationId xmlns:a16="http://schemas.microsoft.com/office/drawing/2014/main" id="{8CA817E6-105F-8E99-AE28-37CCE5E1B9D6}"/>
              </a:ext>
            </a:extLst>
          </p:cNvPr>
          <p:cNvGraphicFramePr>
            <a:graphicFrameLocks noGrp="1"/>
          </p:cNvGraphicFramePr>
          <p:nvPr>
            <p:ph sz="half" idx="2"/>
          </p:nvPr>
        </p:nvGraphicFramePr>
        <p:xfrm>
          <a:off x="839790" y="1869989"/>
          <a:ext cx="4522786" cy="4319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Content Placeholder 6"/>
          <p:cNvPicPr>
            <a:picLocks noGrp="1" noChangeAspect="1"/>
          </p:cNvPicPr>
          <p:nvPr>
            <p:ph sz="quarter" idx="4"/>
          </p:nvPr>
        </p:nvPicPr>
        <p:blipFill>
          <a:blip r:embed="rId8"/>
          <a:stretch>
            <a:fillRect/>
          </a:stretch>
        </p:blipFill>
        <p:spPr>
          <a:xfrm>
            <a:off x="5582482" y="1690688"/>
            <a:ext cx="5772906" cy="4075649"/>
          </a:xfrm>
          <a:prstGeom prst="rect">
            <a:avLst/>
          </a:prstGeom>
        </p:spPr>
      </p:pic>
    </p:spTree>
    <p:extLst>
      <p:ext uri="{BB962C8B-B14F-4D97-AF65-F5344CB8AC3E}">
        <p14:creationId xmlns:p14="http://schemas.microsoft.com/office/powerpoint/2010/main" val="891536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55B5-E367-844C-9273-76A9C05DEA5D}"/>
              </a:ext>
            </a:extLst>
          </p:cNvPr>
          <p:cNvSpPr>
            <a:spLocks noGrp="1"/>
          </p:cNvSpPr>
          <p:nvPr>
            <p:ph type="title"/>
          </p:nvPr>
        </p:nvSpPr>
        <p:spPr>
          <a:xfrm>
            <a:off x="1295400" y="247651"/>
            <a:ext cx="10028274" cy="709280"/>
          </a:xfrm>
        </p:spPr>
        <p:txBody>
          <a:bodyPr>
            <a:noAutofit/>
          </a:bodyPr>
          <a:lstStyle/>
          <a:p>
            <a:br>
              <a:rPr lang="en-GB" sz="2000" dirty="0"/>
            </a:br>
            <a:endParaRPr lang="en-US" sz="2000" dirty="0"/>
          </a:p>
        </p:txBody>
      </p:sp>
      <p:graphicFrame>
        <p:nvGraphicFramePr>
          <p:cNvPr id="7" name="Table 6">
            <a:extLst>
              <a:ext uri="{FF2B5EF4-FFF2-40B4-BE49-F238E27FC236}">
                <a16:creationId xmlns:a16="http://schemas.microsoft.com/office/drawing/2014/main" id="{27B14A2C-9437-7146-8BC0-63560A480F40}"/>
              </a:ext>
            </a:extLst>
          </p:cNvPr>
          <p:cNvGraphicFramePr>
            <a:graphicFrameLocks noGrp="1"/>
          </p:cNvGraphicFramePr>
          <p:nvPr/>
        </p:nvGraphicFramePr>
        <p:xfrm>
          <a:off x="784079" y="-26460"/>
          <a:ext cx="10737155" cy="6897702"/>
        </p:xfrm>
        <a:graphic>
          <a:graphicData uri="http://schemas.openxmlformats.org/drawingml/2006/table">
            <a:tbl>
              <a:tblPr firstRow="1" firstCol="1" bandRow="1">
                <a:tableStyleId>{5C22544A-7EE6-4342-B048-85BDC9FD1C3A}</a:tableStyleId>
              </a:tblPr>
              <a:tblGrid>
                <a:gridCol w="1739938">
                  <a:extLst>
                    <a:ext uri="{9D8B030D-6E8A-4147-A177-3AD203B41FA5}">
                      <a16:colId xmlns:a16="http://schemas.microsoft.com/office/drawing/2014/main" val="1203498777"/>
                    </a:ext>
                  </a:extLst>
                </a:gridCol>
                <a:gridCol w="1895345">
                  <a:extLst>
                    <a:ext uri="{9D8B030D-6E8A-4147-A177-3AD203B41FA5}">
                      <a16:colId xmlns:a16="http://schemas.microsoft.com/office/drawing/2014/main" val="1219267323"/>
                    </a:ext>
                  </a:extLst>
                </a:gridCol>
                <a:gridCol w="1927546">
                  <a:extLst>
                    <a:ext uri="{9D8B030D-6E8A-4147-A177-3AD203B41FA5}">
                      <a16:colId xmlns:a16="http://schemas.microsoft.com/office/drawing/2014/main" val="1781896611"/>
                    </a:ext>
                  </a:extLst>
                </a:gridCol>
                <a:gridCol w="1715232">
                  <a:extLst>
                    <a:ext uri="{9D8B030D-6E8A-4147-A177-3AD203B41FA5}">
                      <a16:colId xmlns:a16="http://schemas.microsoft.com/office/drawing/2014/main" val="196195381"/>
                    </a:ext>
                  </a:extLst>
                </a:gridCol>
                <a:gridCol w="1729547">
                  <a:extLst>
                    <a:ext uri="{9D8B030D-6E8A-4147-A177-3AD203B41FA5}">
                      <a16:colId xmlns:a16="http://schemas.microsoft.com/office/drawing/2014/main" val="1986638078"/>
                    </a:ext>
                  </a:extLst>
                </a:gridCol>
                <a:gridCol w="1729547">
                  <a:extLst>
                    <a:ext uri="{9D8B030D-6E8A-4147-A177-3AD203B41FA5}">
                      <a16:colId xmlns:a16="http://schemas.microsoft.com/office/drawing/2014/main" val="388255677"/>
                    </a:ext>
                  </a:extLst>
                </a:gridCol>
              </a:tblGrid>
              <a:tr h="508377">
                <a:tc gridSpan="6">
                  <a:txBody>
                    <a:bodyPr/>
                    <a:lstStyle/>
                    <a:p>
                      <a:r>
                        <a:rPr lang="en-GB" sz="1400" dirty="0">
                          <a:effectLst/>
                        </a:rPr>
                        <a:t> </a:t>
                      </a:r>
                      <a:endParaRPr lang="en-GB" sz="1400" dirty="0">
                        <a:solidFill>
                          <a:schemeClr val="bg1"/>
                        </a:solidFill>
                        <a:effectLst/>
                      </a:endParaRPr>
                    </a:p>
                    <a:p>
                      <a:pPr algn="ctr"/>
                      <a:r>
                        <a:rPr lang="en-GB" sz="2400" b="1" i="0" u="none" dirty="0">
                          <a:solidFill>
                            <a:schemeClr val="bg1"/>
                          </a:solidFill>
                          <a:effectLst/>
                        </a:rPr>
                        <a:t>Results of Subgroup Analyses in Established CVD–Recent Cardiovascular </a:t>
                      </a:r>
                      <a:br>
                        <a:rPr lang="en-GB" sz="2400" b="1" i="0" u="none" dirty="0">
                          <a:solidFill>
                            <a:schemeClr val="bg1"/>
                          </a:solidFill>
                          <a:effectLst/>
                        </a:rPr>
                      </a:br>
                      <a:r>
                        <a:rPr lang="en-GB" sz="2400" b="1" i="0" u="none" dirty="0">
                          <a:solidFill>
                            <a:schemeClr val="bg1"/>
                          </a:solidFill>
                          <a:effectLst/>
                        </a:rPr>
                        <a:t>Outcome Trials – but what do they tell us about older people?</a:t>
                      </a:r>
                    </a:p>
                    <a:p>
                      <a:r>
                        <a:rPr lang="en-GB" sz="1400" dirty="0">
                          <a:effectLst/>
                        </a:rPr>
                        <a:t> </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7451034"/>
                  </a:ext>
                </a:extLst>
              </a:tr>
              <a:tr h="635174">
                <a:tc rowSpan="2">
                  <a:txBody>
                    <a:bodyPr/>
                    <a:lstStyle/>
                    <a:p>
                      <a:r>
                        <a:rPr lang="en-GB" sz="1400" dirty="0">
                          <a:effectLst/>
                        </a:rPr>
                        <a:t> </a:t>
                      </a:r>
                    </a:p>
                    <a:p>
                      <a:r>
                        <a:rPr lang="en-GB" sz="1400" dirty="0">
                          <a:solidFill>
                            <a:schemeClr val="tx1"/>
                          </a:solidFill>
                          <a:effectLst/>
                        </a:rPr>
                        <a:t>Trial</a:t>
                      </a:r>
                      <a:endParaRPr lang="en-GB"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rowSpan="2">
                  <a:txBody>
                    <a:bodyPr/>
                    <a:lstStyle/>
                    <a:p>
                      <a:r>
                        <a:rPr lang="en-GB" sz="1400" b="1" dirty="0">
                          <a:effectLst/>
                        </a:rPr>
                        <a:t> </a:t>
                      </a:r>
                    </a:p>
                    <a:p>
                      <a:r>
                        <a:rPr lang="en-GB" sz="1400" b="1" dirty="0">
                          <a:effectLst/>
                        </a:rPr>
                        <a:t>Agent</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rowSpan="2">
                  <a:txBody>
                    <a:bodyPr/>
                    <a:lstStyle/>
                    <a:p>
                      <a:r>
                        <a:rPr lang="en-GB" sz="1400" b="1" dirty="0">
                          <a:effectLst/>
                        </a:rPr>
                        <a:t> </a:t>
                      </a:r>
                    </a:p>
                    <a:p>
                      <a:r>
                        <a:rPr lang="en-GB" sz="1400" b="1" dirty="0">
                          <a:effectLst/>
                        </a:rPr>
                        <a:t>Outcome</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gridSpan="3">
                  <a:txBody>
                    <a:bodyPr/>
                    <a:lstStyle/>
                    <a:p>
                      <a:r>
                        <a:rPr lang="en-GB" sz="1400" b="1" dirty="0">
                          <a:effectLst/>
                        </a:rPr>
                        <a:t> </a:t>
                      </a:r>
                    </a:p>
                    <a:p>
                      <a:r>
                        <a:rPr lang="en-GB" sz="1400" b="1" dirty="0">
                          <a:effectLst/>
                        </a:rPr>
                        <a:t>HR, 95% confidence interval</a:t>
                      </a:r>
                    </a:p>
                    <a:p>
                      <a:r>
                        <a:rPr lang="en-GB" sz="1400" b="1" dirty="0">
                          <a:effectLst/>
                        </a:rPr>
                        <a:t> </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9461998"/>
                  </a:ext>
                </a:extLst>
              </a:tr>
              <a:tr h="33641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GB" sz="1400" b="1" dirty="0">
                          <a:effectLst/>
                        </a:rPr>
                        <a:t>Age &lt;65Y</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a:txBody>
                    <a:bodyPr/>
                    <a:lstStyle/>
                    <a:p>
                      <a:r>
                        <a:rPr lang="en-GB" sz="1400" b="1" dirty="0">
                          <a:effectLst/>
                        </a:rPr>
                        <a:t>Age </a:t>
                      </a:r>
                      <a:r>
                        <a:rPr lang="en-GB" sz="1400" b="1" dirty="0">
                          <a:effectLst/>
                          <a:sym typeface="Symbol" pitchFamily="2" charset="2"/>
                        </a:rPr>
                        <a:t></a:t>
                      </a:r>
                      <a:r>
                        <a:rPr lang="en-GB" sz="1400" b="1" dirty="0">
                          <a:effectLst/>
                        </a:rPr>
                        <a:t>65-75Y</a:t>
                      </a:r>
                    </a:p>
                    <a:p>
                      <a:r>
                        <a:rPr lang="en-GB" sz="1400" b="1" dirty="0">
                          <a:effectLst/>
                        </a:rPr>
                        <a:t> </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tc>
                  <a:txBody>
                    <a:bodyPr/>
                    <a:lstStyle/>
                    <a:p>
                      <a:r>
                        <a:rPr lang="en-GB" sz="1400" b="1" dirty="0">
                          <a:effectLst/>
                        </a:rPr>
                        <a:t>Age </a:t>
                      </a:r>
                      <a:r>
                        <a:rPr lang="en-GB" sz="1400" b="1" dirty="0">
                          <a:effectLst/>
                          <a:sym typeface="Symbol" pitchFamily="2" charset="2"/>
                        </a:rPr>
                        <a:t></a:t>
                      </a:r>
                      <a:r>
                        <a:rPr lang="en-GB" sz="1400" b="1" dirty="0">
                          <a:effectLst/>
                        </a:rPr>
                        <a:t>75Y</a:t>
                      </a:r>
                      <a:endPar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25000"/>
                        <a:lumOff val="75000"/>
                      </a:schemeClr>
                    </a:solidFill>
                  </a:tcPr>
                </a:tc>
                <a:extLst>
                  <a:ext uri="{0D108BD9-81ED-4DB2-BD59-A6C34878D82A}">
                    <a16:rowId xmlns:a16="http://schemas.microsoft.com/office/drawing/2014/main" val="3279738624"/>
                  </a:ext>
                </a:extLst>
              </a:tr>
              <a:tr h="635174">
                <a:tc>
                  <a:txBody>
                    <a:bodyPr/>
                    <a:lstStyle/>
                    <a:p>
                      <a:r>
                        <a:rPr lang="en-GB" sz="1400" b="1" i="0" dirty="0">
                          <a:solidFill>
                            <a:schemeClr val="tx1"/>
                          </a:solidFill>
                          <a:effectLst/>
                        </a:rPr>
                        <a:t>EMPA-REG</a:t>
                      </a:r>
                      <a:endParaRPr lang="en-GB" sz="1400" b="1" i="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Empagliflozin</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dirty="0">
                          <a:effectLst/>
                        </a:rPr>
                        <a:t>3P-MACE </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dirty="0">
                          <a:effectLst/>
                        </a:rPr>
                        <a:t>1.04, 0.84 to 1.29.</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dirty="0">
                          <a:effectLst/>
                        </a:rPr>
                        <a:t>0.74, 0.58 to 0.93.</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0.68, 0.46 to 1.00. </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2977327739"/>
                  </a:ext>
                </a:extLst>
              </a:tr>
              <a:tr h="383469">
                <a:tc>
                  <a:txBody>
                    <a:bodyPr/>
                    <a:lstStyle/>
                    <a:p>
                      <a:r>
                        <a:rPr lang="en-GB" sz="1400" b="1" i="0" dirty="0">
                          <a:solidFill>
                            <a:schemeClr val="tx1"/>
                          </a:solidFill>
                          <a:effectLst/>
                        </a:rPr>
                        <a:t>DECLARE-TIMI</a:t>
                      </a:r>
                      <a:endParaRPr lang="en-GB" sz="1400" b="1" i="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Dapagliflozin</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Composite CV death or HF hospitalisation</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dirty="0">
                          <a:effectLst/>
                        </a:rPr>
                        <a:t>0.88, 0.72 to 1.07.</a:t>
                      </a:r>
                    </a:p>
                    <a:p>
                      <a:r>
                        <a:rPr lang="en-GB" sz="1400" dirty="0">
                          <a:effectLst/>
                        </a:rPr>
                        <a:t> </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0.77, 0.63, 0.94.</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0.94, 0.65 to 1.36. </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1857912533"/>
                  </a:ext>
                </a:extLst>
              </a:tr>
              <a:tr h="423450">
                <a:tc>
                  <a:txBody>
                    <a:bodyPr/>
                    <a:lstStyle/>
                    <a:p>
                      <a:r>
                        <a:rPr lang="en-GB" sz="1400" b="1" i="0">
                          <a:solidFill>
                            <a:schemeClr val="tx1"/>
                          </a:solidFill>
                          <a:effectLst/>
                        </a:rPr>
                        <a:t>CANVAS</a:t>
                      </a:r>
                      <a:endParaRPr lang="en-GB" sz="1400" b="1" i="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Canagliflozin</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3P-MACE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dirty="0">
                          <a:effectLst/>
                        </a:rPr>
                        <a:t>0.91, 0.76 to 1.10.</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0.80, 0.62 to 0.97.</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NR</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2727075780"/>
                  </a:ext>
                </a:extLst>
              </a:tr>
              <a:tr h="301947">
                <a:tc>
                  <a:txBody>
                    <a:bodyPr/>
                    <a:lstStyle/>
                    <a:p>
                      <a:r>
                        <a:rPr lang="en-GB" sz="1400" b="1" i="0" dirty="0">
                          <a:solidFill>
                            <a:schemeClr val="bg1"/>
                          </a:solidFill>
                          <a:effectLst/>
                        </a:rPr>
                        <a:t>SGLT-2i meta-analysis</a:t>
                      </a:r>
                    </a:p>
                    <a:p>
                      <a:r>
                        <a:rPr lang="en-GB" sz="1400" b="1" i="0" dirty="0">
                          <a:solidFill>
                            <a:schemeClr val="bg1"/>
                          </a:solidFill>
                          <a:effectLst/>
                        </a:rPr>
                        <a:t> </a:t>
                      </a:r>
                      <a:endParaRPr lang="en-GB" sz="14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SGLT-2i CV outcome trials</a:t>
                      </a:r>
                    </a:p>
                    <a:p>
                      <a:r>
                        <a:rPr lang="en-GB" sz="1400" b="1" dirty="0">
                          <a:solidFill>
                            <a:schemeClr val="bg1"/>
                          </a:solidFill>
                          <a:effectLst/>
                        </a:rPr>
                        <a:t> </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3P-MACE</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0.95, 0.86 to 1.05.</a:t>
                      </a:r>
                    </a:p>
                    <a:p>
                      <a:r>
                        <a:rPr lang="en-GB" sz="1400" b="1" dirty="0">
                          <a:solidFill>
                            <a:schemeClr val="bg1"/>
                          </a:solidFill>
                          <a:effectLst/>
                        </a:rPr>
                        <a:t> </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0.83, 0.71 to 0.96.</a:t>
                      </a:r>
                    </a:p>
                    <a:p>
                      <a:r>
                        <a:rPr lang="en-GB" sz="1400" b="1" dirty="0">
                          <a:solidFill>
                            <a:schemeClr val="bg1"/>
                          </a:solidFill>
                          <a:effectLst/>
                        </a:rPr>
                        <a:t> </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NR</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extLst>
                  <a:ext uri="{0D108BD9-81ED-4DB2-BD59-A6C34878D82A}">
                    <a16:rowId xmlns:a16="http://schemas.microsoft.com/office/drawing/2014/main" val="2717435868"/>
                  </a:ext>
                </a:extLst>
              </a:tr>
              <a:tr h="423450">
                <a:tc>
                  <a:txBody>
                    <a:bodyPr/>
                    <a:lstStyle/>
                    <a:p>
                      <a:r>
                        <a:rPr lang="en-GB" sz="1400" b="1" i="0" dirty="0">
                          <a:solidFill>
                            <a:schemeClr val="tx1"/>
                          </a:solidFill>
                          <a:effectLst/>
                        </a:rPr>
                        <a:t>LEADER</a:t>
                      </a:r>
                      <a:endParaRPr lang="en-GB" sz="1400" b="1" i="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Liraglutide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3P-MACE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0.78, 0.62 to 0.97.</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0.90, 0.79 to 1.02.</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0.66, 0.49 to 0.89</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3179514578"/>
                  </a:ext>
                </a:extLst>
              </a:tr>
              <a:tr h="635174">
                <a:tc>
                  <a:txBody>
                    <a:bodyPr/>
                    <a:lstStyle/>
                    <a:p>
                      <a:r>
                        <a:rPr lang="en-GB" sz="1400" b="1" i="0">
                          <a:solidFill>
                            <a:schemeClr val="tx1"/>
                          </a:solidFill>
                          <a:effectLst/>
                        </a:rPr>
                        <a:t>SUSTAIN-6</a:t>
                      </a:r>
                      <a:endParaRPr lang="en-GB" sz="1400" b="1" i="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Semaglutide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3P-MACE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0.74, 0.52 to 1.05.</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0.72, 0.51 to 1.02</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NR</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3747663875"/>
                  </a:ext>
                </a:extLst>
              </a:tr>
              <a:tr h="635174">
                <a:tc>
                  <a:txBody>
                    <a:bodyPr/>
                    <a:lstStyle/>
                    <a:p>
                      <a:r>
                        <a:rPr lang="en-GB" sz="1400" b="1" i="0">
                          <a:solidFill>
                            <a:schemeClr val="tx1"/>
                          </a:solidFill>
                          <a:effectLst/>
                        </a:rPr>
                        <a:t>EXSCEL</a:t>
                      </a:r>
                      <a:endParaRPr lang="en-GB" sz="1400" b="1" i="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Exenatide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3P-MACE</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1.05, 0.92 to 1.21.</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0.80, 0.71 to 0.91.</a:t>
                      </a:r>
                    </a:p>
                    <a:p>
                      <a:r>
                        <a:rPr lang="en-GB" sz="1400">
                          <a:effectLst/>
                        </a:rPr>
                        <a:t> </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tc>
                  <a:txBody>
                    <a:bodyPr/>
                    <a:lstStyle/>
                    <a:p>
                      <a:r>
                        <a:rPr lang="en-GB" sz="1400">
                          <a:effectLst/>
                        </a:rPr>
                        <a:t>NR</a:t>
                      </a:r>
                      <a:endParaRPr lang="en-GB"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tc>
                <a:extLst>
                  <a:ext uri="{0D108BD9-81ED-4DB2-BD59-A6C34878D82A}">
                    <a16:rowId xmlns:a16="http://schemas.microsoft.com/office/drawing/2014/main" val="2605711059"/>
                  </a:ext>
                </a:extLst>
              </a:tr>
              <a:tr h="482394">
                <a:tc>
                  <a:txBody>
                    <a:bodyPr/>
                    <a:lstStyle/>
                    <a:p>
                      <a:r>
                        <a:rPr lang="en-GB" sz="1400" b="1" i="0" dirty="0">
                          <a:solidFill>
                            <a:schemeClr val="bg1"/>
                          </a:solidFill>
                          <a:effectLst/>
                        </a:rPr>
                        <a:t>GLP-1RA meta-analysis</a:t>
                      </a:r>
                    </a:p>
                    <a:p>
                      <a:r>
                        <a:rPr lang="en-GB" sz="1400" b="1" i="0" dirty="0">
                          <a:solidFill>
                            <a:schemeClr val="bg1"/>
                          </a:solidFill>
                          <a:effectLst/>
                        </a:rPr>
                        <a:t> </a:t>
                      </a:r>
                      <a:endParaRPr lang="en-GB" sz="14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GLP-1RA CV outcome trials</a:t>
                      </a:r>
                    </a:p>
                    <a:p>
                      <a:r>
                        <a:rPr lang="en-GB" sz="1400" b="1" dirty="0">
                          <a:solidFill>
                            <a:schemeClr val="bg1"/>
                          </a:solidFill>
                          <a:effectLst/>
                        </a:rPr>
                        <a:t> </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3P-MACE</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a:solidFill>
                            <a:schemeClr val="bg1"/>
                          </a:solidFill>
                          <a:effectLst/>
                        </a:rPr>
                        <a:t>0.89, 0.76 to 1.03.</a:t>
                      </a:r>
                      <a:endParaRPr lang="en-GB" sz="14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a:solidFill>
                            <a:schemeClr val="bg1"/>
                          </a:solidFill>
                          <a:effectLst/>
                        </a:rPr>
                        <a:t>0.86, 0.80 to 0.92. </a:t>
                      </a:r>
                    </a:p>
                    <a:p>
                      <a:r>
                        <a:rPr lang="en-GB" sz="1400" b="1">
                          <a:solidFill>
                            <a:schemeClr val="bg1"/>
                          </a:solidFill>
                          <a:effectLst/>
                        </a:rPr>
                        <a:t> </a:t>
                      </a:r>
                      <a:endParaRPr lang="en-GB" sz="14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tc>
                  <a:txBody>
                    <a:bodyPr/>
                    <a:lstStyle/>
                    <a:p>
                      <a:r>
                        <a:rPr lang="en-GB" sz="1400" b="1" dirty="0">
                          <a:solidFill>
                            <a:schemeClr val="bg1"/>
                          </a:solidFill>
                          <a:effectLst/>
                        </a:rPr>
                        <a:t>NR</a:t>
                      </a:r>
                      <a:endParaRPr lang="en-GB"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298" marR="36298" marT="0" marB="0">
                    <a:solidFill>
                      <a:schemeClr val="tx2">
                        <a:lumMod val="50000"/>
                        <a:lumOff val="50000"/>
                      </a:schemeClr>
                    </a:solidFill>
                  </a:tcPr>
                </a:tc>
                <a:extLst>
                  <a:ext uri="{0D108BD9-81ED-4DB2-BD59-A6C34878D82A}">
                    <a16:rowId xmlns:a16="http://schemas.microsoft.com/office/drawing/2014/main" val="832976939"/>
                  </a:ext>
                </a:extLst>
              </a:tr>
            </a:tbl>
          </a:graphicData>
        </a:graphic>
      </p:graphicFrame>
      <p:sp>
        <p:nvSpPr>
          <p:cNvPr id="3" name="Explosion: 8 Points 2">
            <a:extLst>
              <a:ext uri="{FF2B5EF4-FFF2-40B4-BE49-F238E27FC236}">
                <a16:creationId xmlns:a16="http://schemas.microsoft.com/office/drawing/2014/main" id="{9C8E2839-A810-D1F7-2E52-03D4783441A1}"/>
              </a:ext>
            </a:extLst>
          </p:cNvPr>
          <p:cNvSpPr/>
          <p:nvPr/>
        </p:nvSpPr>
        <p:spPr>
          <a:xfrm>
            <a:off x="2969342" y="1160206"/>
            <a:ext cx="7010399" cy="5624052"/>
          </a:xfrm>
          <a:prstGeom prst="irregularSeal1">
            <a:avLst/>
          </a:prstGeom>
          <a:solidFill>
            <a:schemeClr val="accent4">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b="1" dirty="0">
                <a:solidFill>
                  <a:schemeClr val="tx1"/>
                </a:solidFill>
                <a:effectLst/>
                <a:ea typeface="Times New Roman" panose="02020603050405020304" pitchFamily="18" charset="0"/>
              </a:rPr>
              <a:t>Older (&gt;75Y) people are less represented in these trials, therefore generalisation of findings is limited by under reporting in this age group.  </a:t>
            </a:r>
          </a:p>
        </p:txBody>
      </p:sp>
    </p:spTree>
    <p:extLst>
      <p:ext uri="{BB962C8B-B14F-4D97-AF65-F5344CB8AC3E}">
        <p14:creationId xmlns:p14="http://schemas.microsoft.com/office/powerpoint/2010/main" val="320033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1"/>
            <a:ext cx="12192000" cy="1669808"/>
          </a:xfrm>
          <a:solidFill>
            <a:srgbClr val="B2B2B2"/>
          </a:solidFill>
        </p:spPr>
        <p:txBody>
          <a:bodyPr>
            <a:normAutofit/>
          </a:bodyPr>
          <a:lstStyle/>
          <a:p>
            <a:pPr algn="ctr"/>
            <a:r>
              <a:rPr lang="en-GB" sz="3200" dirty="0">
                <a:solidFill>
                  <a:srgbClr val="000000"/>
                </a:solidFill>
                <a:latin typeface="+mn-lt"/>
              </a:rPr>
              <a:t>Diabetes as a major cause of Mobility Limitation: use of risk scores </a:t>
            </a:r>
            <a:br>
              <a:rPr lang="en-GB" sz="3200" dirty="0">
                <a:solidFill>
                  <a:srgbClr val="000000"/>
                </a:solidFill>
                <a:latin typeface="+mn-lt"/>
              </a:rPr>
            </a:br>
            <a:r>
              <a:rPr lang="en-GB" sz="3200" dirty="0">
                <a:solidFill>
                  <a:srgbClr val="000000"/>
                </a:solidFill>
                <a:latin typeface="+mn-lt"/>
              </a:rPr>
              <a:t>in the </a:t>
            </a:r>
            <a:r>
              <a:rPr lang="en-GB" sz="3200" b="1" i="1" dirty="0">
                <a:solidFill>
                  <a:srgbClr val="000000"/>
                </a:solidFill>
                <a:latin typeface="+mn-lt"/>
              </a:rPr>
              <a:t>A</a:t>
            </a:r>
            <a:r>
              <a:rPr lang="en-GB" sz="3200" i="1" dirty="0">
                <a:solidFill>
                  <a:srgbClr val="000000"/>
                </a:solidFill>
                <a:latin typeface="+mn-lt"/>
              </a:rPr>
              <a:t>ll </a:t>
            </a:r>
            <a:r>
              <a:rPr lang="en-GB" sz="3200" b="1" i="1" dirty="0">
                <a:solidFill>
                  <a:srgbClr val="000000"/>
                </a:solidFill>
                <a:latin typeface="+mn-lt"/>
              </a:rPr>
              <a:t>Wa</a:t>
            </a:r>
            <a:r>
              <a:rPr lang="en-GB" sz="3200" i="1" dirty="0">
                <a:solidFill>
                  <a:srgbClr val="000000"/>
                </a:solidFill>
                <a:latin typeface="+mn-lt"/>
              </a:rPr>
              <a:t>les </a:t>
            </a:r>
            <a:r>
              <a:rPr lang="en-GB" sz="3200" b="1" i="1" dirty="0">
                <a:solidFill>
                  <a:srgbClr val="000000"/>
                </a:solidFill>
                <a:latin typeface="+mn-lt"/>
              </a:rPr>
              <a:t>R</a:t>
            </a:r>
            <a:r>
              <a:rPr lang="en-GB" sz="3200" i="1" dirty="0">
                <a:solidFill>
                  <a:srgbClr val="000000"/>
                </a:solidFill>
                <a:latin typeface="+mn-lt"/>
              </a:rPr>
              <a:t>esearch in the </a:t>
            </a:r>
            <a:r>
              <a:rPr lang="en-GB" sz="3200" b="1" i="1" dirty="0">
                <a:solidFill>
                  <a:srgbClr val="000000"/>
                </a:solidFill>
                <a:latin typeface="+mn-lt"/>
              </a:rPr>
              <a:t>E</a:t>
            </a:r>
            <a:r>
              <a:rPr lang="en-GB" sz="3200" i="1" dirty="0">
                <a:solidFill>
                  <a:srgbClr val="000000"/>
                </a:solidFill>
                <a:latin typeface="+mn-lt"/>
              </a:rPr>
              <a:t>lderly Study (AWARE) 20</a:t>
            </a:r>
            <a:r>
              <a:rPr lang="en-GB" sz="3200" dirty="0">
                <a:solidFill>
                  <a:srgbClr val="000000"/>
                </a:solidFill>
                <a:latin typeface="+mn-lt"/>
              </a:rPr>
              <a:t>08</a:t>
            </a:r>
            <a:endParaRPr lang="en-GB" sz="1600" i="1" dirty="0">
              <a:solidFill>
                <a:srgbClr val="000000"/>
              </a:solidFill>
              <a:latin typeface="+mn-lt"/>
            </a:endParaRPr>
          </a:p>
        </p:txBody>
      </p:sp>
      <p:sp>
        <p:nvSpPr>
          <p:cNvPr id="9219" name="Rectangle 3"/>
          <p:cNvSpPr>
            <a:spLocks noGrp="1" noChangeArrowheads="1"/>
          </p:cNvSpPr>
          <p:nvPr>
            <p:ph sz="half" idx="1"/>
          </p:nvPr>
        </p:nvSpPr>
        <p:spPr>
          <a:xfrm>
            <a:off x="5617030" y="1828117"/>
            <a:ext cx="5736770" cy="3662542"/>
          </a:xfrm>
          <a:solidFill>
            <a:schemeClr val="accent4">
              <a:lumMod val="40000"/>
              <a:lumOff val="60000"/>
            </a:schemeClr>
          </a:solidFill>
        </p:spPr>
        <p:txBody>
          <a:bodyPr/>
          <a:lstStyle/>
          <a:p>
            <a:pPr>
              <a:lnSpc>
                <a:spcPct val="80000"/>
              </a:lnSpc>
              <a:buFontTx/>
              <a:buNone/>
            </a:pPr>
            <a:r>
              <a:rPr lang="en-GB" sz="2000" b="1" dirty="0"/>
              <a:t>Results</a:t>
            </a:r>
          </a:p>
          <a:p>
            <a:pPr>
              <a:lnSpc>
                <a:spcPct val="80000"/>
              </a:lnSpc>
            </a:pPr>
            <a:r>
              <a:rPr lang="en-GB" sz="1800" b="1" dirty="0"/>
              <a:t>Use of a mobility aid as marker of perceived mobility limitation</a:t>
            </a:r>
            <a:r>
              <a:rPr lang="en-GB" sz="1800" dirty="0"/>
              <a:t> </a:t>
            </a:r>
          </a:p>
          <a:p>
            <a:pPr>
              <a:lnSpc>
                <a:spcPct val="80000"/>
              </a:lnSpc>
            </a:pPr>
            <a:r>
              <a:rPr lang="en-GB" sz="1800" dirty="0"/>
              <a:t>Controlling for age, hypertension, CVA, COPD, cancer, OA and dementia, </a:t>
            </a:r>
            <a:r>
              <a:rPr lang="en-GB" sz="1800" b="1" i="1" dirty="0"/>
              <a:t>diabetes </a:t>
            </a:r>
            <a:r>
              <a:rPr lang="en-GB" sz="1800" dirty="0"/>
              <a:t>remains significantly associated with mobility limitation: OR 2.1 (1.5-2.83), P&lt;0.001</a:t>
            </a:r>
          </a:p>
          <a:p>
            <a:pPr>
              <a:lnSpc>
                <a:spcPct val="80000"/>
              </a:lnSpc>
            </a:pPr>
            <a:r>
              <a:rPr lang="en-GB" sz="1800" dirty="0"/>
              <a:t>A predictive model for mobility limitation was used to interpret risk scores for each patient, based on assigning 1 point each for the above controlling factors (with weighting for age)</a:t>
            </a:r>
          </a:p>
          <a:p>
            <a:pPr>
              <a:lnSpc>
                <a:spcPct val="80000"/>
              </a:lnSpc>
            </a:pPr>
            <a:r>
              <a:rPr lang="en-GB" sz="1800" dirty="0"/>
              <a:t>A cut-off score ≥ 3 correctly identified 65% of those with mobility limitation (sensitivity,53.3%; specificity, 75.4%) </a:t>
            </a:r>
          </a:p>
        </p:txBody>
      </p:sp>
      <p:sp>
        <p:nvSpPr>
          <p:cNvPr id="9220" name="Text Box 4"/>
          <p:cNvSpPr txBox="1">
            <a:spLocks noChangeArrowheads="1"/>
          </p:cNvSpPr>
          <p:nvPr/>
        </p:nvSpPr>
        <p:spPr bwMode="auto">
          <a:xfrm>
            <a:off x="3712028" y="6235380"/>
            <a:ext cx="5543550" cy="457200"/>
          </a:xfrm>
          <a:prstGeom prst="rect">
            <a:avLst/>
          </a:prstGeom>
          <a:solidFill>
            <a:schemeClr val="bg2">
              <a:lumMod val="75000"/>
            </a:schemeClr>
          </a:solidFill>
          <a:ln w="9525">
            <a:noFill/>
            <a:miter lim="800000"/>
            <a:headEnd/>
            <a:tailEnd/>
          </a:ln>
          <a:effectLst/>
        </p:spPr>
        <p:txBody>
          <a:bodyPr>
            <a:spAutoFit/>
          </a:bodyPr>
          <a:lstStyle/>
          <a:p>
            <a:pPr>
              <a:spcBef>
                <a:spcPct val="50000"/>
              </a:spcBef>
            </a:pPr>
            <a:r>
              <a:rPr lang="en-GB" sz="1200" i="1" dirty="0"/>
              <a:t>Sinclair AJ, Conroy SP, Bayer AJ: Impact of diabetes on physical function in older people. Diabetes Care. 2008 Feb;31(2):233-5</a:t>
            </a:r>
          </a:p>
        </p:txBody>
      </p:sp>
      <p:pic>
        <p:nvPicPr>
          <p:cNvPr id="9221" name="Picture 5" descr="Diabetes Care"/>
          <p:cNvPicPr>
            <a:picLocks noChangeAspect="1" noChangeArrowheads="1"/>
          </p:cNvPicPr>
          <p:nvPr/>
        </p:nvPicPr>
        <p:blipFill>
          <a:blip r:embed="rId3" cstate="print"/>
          <a:srcRect/>
          <a:stretch>
            <a:fillRect/>
          </a:stretch>
        </p:blipFill>
        <p:spPr bwMode="auto">
          <a:xfrm>
            <a:off x="892109" y="6203630"/>
            <a:ext cx="2447925" cy="488950"/>
          </a:xfrm>
          <a:prstGeom prst="rect">
            <a:avLst/>
          </a:prstGeom>
          <a:noFill/>
          <a:ln w="9525">
            <a:noFill/>
            <a:miter lim="800000"/>
            <a:headEnd/>
            <a:tailEnd/>
          </a:ln>
        </p:spPr>
      </p:pic>
      <p:sp>
        <p:nvSpPr>
          <p:cNvPr id="9222" name="Text Box 6"/>
          <p:cNvSpPr txBox="1">
            <a:spLocks noChangeArrowheads="1"/>
          </p:cNvSpPr>
          <p:nvPr/>
        </p:nvSpPr>
        <p:spPr bwMode="auto">
          <a:xfrm>
            <a:off x="839787" y="1828117"/>
            <a:ext cx="4394063" cy="3662541"/>
          </a:xfrm>
          <a:prstGeom prst="rect">
            <a:avLst/>
          </a:prstGeom>
          <a:solidFill>
            <a:schemeClr val="bg1"/>
          </a:solidFill>
          <a:ln w="9525">
            <a:solidFill>
              <a:schemeClr val="tx1"/>
            </a:solidFill>
            <a:miter lim="800000"/>
            <a:headEnd/>
            <a:tailEnd/>
          </a:ln>
          <a:effectLst/>
        </p:spPr>
        <p:txBody>
          <a:bodyPr wrap="square">
            <a:spAutoFit/>
          </a:bodyPr>
          <a:lstStyle/>
          <a:p>
            <a:r>
              <a:rPr lang="en-GB" sz="2000" b="1" dirty="0"/>
              <a:t>Older diabetics at risk of physical disabilities</a:t>
            </a:r>
          </a:p>
          <a:p>
            <a:r>
              <a:rPr lang="en-GB" sz="1200" dirty="0"/>
              <a:t>Fri Feb 22, 2008 11:38pm GMT</a:t>
            </a:r>
          </a:p>
          <a:p>
            <a:r>
              <a:rPr lang="en-GB" dirty="0"/>
              <a:t> </a:t>
            </a:r>
            <a:endParaRPr lang="en-GB" b="1" dirty="0"/>
          </a:p>
          <a:p>
            <a:r>
              <a:rPr lang="en-GB" dirty="0"/>
              <a:t>NEW YORK (Reuters Health) - Elderly people with diabetes may be at heightened risk of physical limitations that could hinder their independence, a new study suggests.</a:t>
            </a:r>
          </a:p>
          <a:p>
            <a:r>
              <a:rPr lang="en-GB" dirty="0"/>
              <a:t>British researchers found that among more than </a:t>
            </a:r>
            <a:r>
              <a:rPr lang="en-GB" b="1" dirty="0"/>
              <a:t>800 adults age 65 or older</a:t>
            </a:r>
            <a:r>
              <a:rPr lang="en-GB" dirty="0"/>
              <a:t>, those with diabetes were more likely to have problems with walking and performing daily tasks like bathing, climbing stairs and dressing.</a:t>
            </a:r>
          </a:p>
        </p:txBody>
      </p:sp>
      <p:pic>
        <p:nvPicPr>
          <p:cNvPr id="9223" name="Picture 7" descr="Reuters_4_Color_RGB_cropped"/>
          <p:cNvPicPr>
            <a:picLocks noChangeAspect="1" noChangeArrowheads="1"/>
          </p:cNvPicPr>
          <p:nvPr/>
        </p:nvPicPr>
        <p:blipFill>
          <a:blip r:embed="rId4" cstate="print"/>
          <a:srcRect/>
          <a:stretch>
            <a:fillRect/>
          </a:stretch>
        </p:blipFill>
        <p:spPr bwMode="auto">
          <a:xfrm>
            <a:off x="3340034" y="5566156"/>
            <a:ext cx="1368425" cy="593725"/>
          </a:xfrm>
          <a:prstGeom prst="rect">
            <a:avLst/>
          </a:prstGeom>
          <a:noFill/>
        </p:spPr>
      </p:pic>
    </p:spTree>
    <p:extLst>
      <p:ext uri="{BB962C8B-B14F-4D97-AF65-F5344CB8AC3E}">
        <p14:creationId xmlns:p14="http://schemas.microsoft.com/office/powerpoint/2010/main" val="3915739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FD1A9-6870-4C19-91C3-3835B9D2419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D85DB566-C620-0653-3501-CA74C8A0227B}"/>
              </a:ext>
            </a:extLst>
          </p:cNvPr>
          <p:cNvSpPr>
            <a:spLocks noGrp="1"/>
          </p:cNvSpPr>
          <p:nvPr>
            <p:ph type="body" idx="1"/>
          </p:nvPr>
        </p:nvSpPr>
        <p:spPr/>
        <p:txBody>
          <a:bodyPr/>
          <a:lstStyle/>
          <a:p>
            <a:endParaRPr lang="en-GB"/>
          </a:p>
        </p:txBody>
      </p:sp>
      <p:sp>
        <p:nvSpPr>
          <p:cNvPr id="5" name="Text Placeholder 4">
            <a:extLst>
              <a:ext uri="{FF2B5EF4-FFF2-40B4-BE49-F238E27FC236}">
                <a16:creationId xmlns:a16="http://schemas.microsoft.com/office/drawing/2014/main" id="{9984594A-D7CC-5146-EACB-CF62FA1802A1}"/>
              </a:ext>
            </a:extLst>
          </p:cNvPr>
          <p:cNvSpPr>
            <a:spLocks noGrp="1"/>
          </p:cNvSpPr>
          <p:nvPr>
            <p:ph type="body" sz="quarter" idx="3"/>
          </p:nvPr>
        </p:nvSpPr>
        <p:spPr/>
        <p:txBody>
          <a:bodyPr/>
          <a:lstStyle/>
          <a:p>
            <a:endParaRPr lang="en-GB" dirty="0"/>
          </a:p>
        </p:txBody>
      </p:sp>
      <p:sp>
        <p:nvSpPr>
          <p:cNvPr id="6" name="Content Placeholder 5">
            <a:extLst>
              <a:ext uri="{FF2B5EF4-FFF2-40B4-BE49-F238E27FC236}">
                <a16:creationId xmlns:a16="http://schemas.microsoft.com/office/drawing/2014/main" id="{99EFB21F-EA0B-57D8-594A-81D4CCBA0C9F}"/>
              </a:ext>
            </a:extLst>
          </p:cNvPr>
          <p:cNvSpPr>
            <a:spLocks noGrp="1"/>
          </p:cNvSpPr>
          <p:nvPr>
            <p:ph sz="quarter" idx="4"/>
          </p:nvPr>
        </p:nvSpPr>
        <p:spPr/>
        <p:txBody>
          <a:bodyPr/>
          <a:lstStyle/>
          <a:p>
            <a:endParaRPr lang="en-GB"/>
          </a:p>
        </p:txBody>
      </p:sp>
      <p:pic>
        <p:nvPicPr>
          <p:cNvPr id="7" name="Content Placeholder 6">
            <a:extLst>
              <a:ext uri="{FF2B5EF4-FFF2-40B4-BE49-F238E27FC236}">
                <a16:creationId xmlns:a16="http://schemas.microsoft.com/office/drawing/2014/main" id="{9C608C31-F602-F5F7-E3D9-3994321891AA}"/>
              </a:ext>
            </a:extLst>
          </p:cNvPr>
          <p:cNvPicPr>
            <a:picLocks noGrp="1" noChangeAspect="1"/>
          </p:cNvPicPr>
          <p:nvPr>
            <p:ph sz="half" idx="2"/>
          </p:nvPr>
        </p:nvPicPr>
        <p:blipFill>
          <a:blip r:embed="rId2"/>
          <a:stretch>
            <a:fillRect/>
          </a:stretch>
        </p:blipFill>
        <p:spPr>
          <a:xfrm>
            <a:off x="377190" y="454922"/>
            <a:ext cx="5178192" cy="5463799"/>
          </a:xfrm>
          <a:prstGeom prst="rect">
            <a:avLst/>
          </a:prstGeom>
        </p:spPr>
      </p:pic>
      <p:pic>
        <p:nvPicPr>
          <p:cNvPr id="8" name="Content Placeholder 6">
            <a:extLst>
              <a:ext uri="{FF2B5EF4-FFF2-40B4-BE49-F238E27FC236}">
                <a16:creationId xmlns:a16="http://schemas.microsoft.com/office/drawing/2014/main" id="{1619B618-BAC2-0685-44F5-BF31ED0C5D7F}"/>
              </a:ext>
            </a:extLst>
          </p:cNvPr>
          <p:cNvPicPr>
            <a:picLocks noGrp="1" noChangeAspect="1"/>
          </p:cNvPicPr>
          <p:nvPr>
            <p:ph sz="half" idx="2"/>
          </p:nvPr>
        </p:nvPicPr>
        <p:blipFill>
          <a:blip r:embed="rId3"/>
          <a:stretch>
            <a:fillRect/>
          </a:stretch>
        </p:blipFill>
        <p:spPr>
          <a:xfrm>
            <a:off x="5627772" y="1690688"/>
            <a:ext cx="5889358" cy="4638105"/>
          </a:xfrm>
          <a:prstGeom prst="rect">
            <a:avLst/>
          </a:prstGeom>
        </p:spPr>
      </p:pic>
      <p:sp>
        <p:nvSpPr>
          <p:cNvPr id="10" name="TextBox 9">
            <a:extLst>
              <a:ext uri="{FF2B5EF4-FFF2-40B4-BE49-F238E27FC236}">
                <a16:creationId xmlns:a16="http://schemas.microsoft.com/office/drawing/2014/main" id="{16049A7F-09AA-AD48-1DD4-FE3DD15238AF}"/>
              </a:ext>
            </a:extLst>
          </p:cNvPr>
          <p:cNvSpPr txBox="1"/>
          <p:nvPr/>
        </p:nvSpPr>
        <p:spPr>
          <a:xfrm>
            <a:off x="377190" y="3283974"/>
            <a:ext cx="5088840" cy="3139321"/>
          </a:xfrm>
          <a:prstGeom prst="rect">
            <a:avLst/>
          </a:prstGeom>
          <a:solidFill>
            <a:schemeClr val="accent6">
              <a:lumMod val="20000"/>
              <a:lumOff val="80000"/>
            </a:schemeClr>
          </a:solidFill>
        </p:spPr>
        <p:txBody>
          <a:bodyPr wrap="square" rtlCol="0">
            <a:spAutoFit/>
          </a:bodyPr>
          <a:lstStyle/>
          <a:p>
            <a:pPr marL="285750" indent="-285750">
              <a:buFont typeface="Arial" panose="020B0604020202020204" pitchFamily="34" charset="0"/>
              <a:buChar char="•"/>
            </a:pPr>
            <a:r>
              <a:rPr lang="en-US" dirty="0"/>
              <a:t>Prospective cohort Study in Spain – 1,825 people ≥ 65 y, 5.5 years of follow up</a:t>
            </a:r>
          </a:p>
          <a:p>
            <a:endParaRPr lang="en-US" dirty="0"/>
          </a:p>
          <a:p>
            <a:pPr marL="285750" indent="-285750">
              <a:buFont typeface="Arial" panose="020B0604020202020204" pitchFamily="34" charset="0"/>
              <a:buChar char="•"/>
            </a:pPr>
            <a:r>
              <a:rPr lang="en-US" dirty="0"/>
              <a:t>N=365 people with diabetes</a:t>
            </a:r>
          </a:p>
          <a:p>
            <a:endParaRPr lang="en-US" dirty="0"/>
          </a:p>
          <a:p>
            <a:pPr marL="285750" indent="-285750">
              <a:buFont typeface="Arial" panose="020B0604020202020204" pitchFamily="34" charset="0"/>
              <a:buChar char="•"/>
            </a:pPr>
            <a:r>
              <a:rPr lang="en-US" dirty="0"/>
              <a:t>Mortality higher in diabetes: HR 1.36 (1.06-1.75)</a:t>
            </a:r>
          </a:p>
          <a:p>
            <a:endParaRPr lang="en-US" dirty="0"/>
          </a:p>
          <a:p>
            <a:pPr marL="285750" indent="-285750">
              <a:buFont typeface="Arial" panose="020B0604020202020204" pitchFamily="34" charset="0"/>
              <a:buChar char="•"/>
            </a:pPr>
            <a:r>
              <a:rPr lang="en-US" dirty="0"/>
              <a:t>Only age and frailty (but not comorbidity or cardiovascular/cerebrovascular disease) predicted mortality and disability</a:t>
            </a:r>
          </a:p>
          <a:p>
            <a:r>
              <a:rPr lang="en-US" dirty="0"/>
              <a:t> </a:t>
            </a:r>
            <a:endParaRPr lang="en-GB" dirty="0"/>
          </a:p>
        </p:txBody>
      </p:sp>
    </p:spTree>
    <p:extLst>
      <p:ext uri="{BB962C8B-B14F-4D97-AF65-F5344CB8AC3E}">
        <p14:creationId xmlns:p14="http://schemas.microsoft.com/office/powerpoint/2010/main" val="3121133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sviljoen\My Documents\MID frail\Logo and Flyer\MID-FRAIL logo.jpg">
            <a:extLst>
              <a:ext uri="{FF2B5EF4-FFF2-40B4-BE49-F238E27FC236}">
                <a16:creationId xmlns:a16="http://schemas.microsoft.com/office/drawing/2014/main" id="{AA1121C1-3AEE-4183-AD81-94B472FA1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625" y="4907010"/>
            <a:ext cx="3173413" cy="817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0179" name="Picture 7">
            <a:extLst>
              <a:ext uri="{FF2B5EF4-FFF2-40B4-BE49-F238E27FC236}">
                <a16:creationId xmlns:a16="http://schemas.microsoft.com/office/drawing/2014/main" id="{8AD41A77-93BD-49D4-9A77-75EA1CF01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2305050"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0180" name="Group 10">
            <a:extLst>
              <a:ext uri="{FF2B5EF4-FFF2-40B4-BE49-F238E27FC236}">
                <a16:creationId xmlns:a16="http://schemas.microsoft.com/office/drawing/2014/main" id="{F3410C85-0EBA-4E67-A2DF-38BC805D8CDD}"/>
              </a:ext>
            </a:extLst>
          </p:cNvPr>
          <p:cNvGrpSpPr>
            <a:grpSpLocks/>
          </p:cNvGrpSpPr>
          <p:nvPr/>
        </p:nvGrpSpPr>
        <p:grpSpPr bwMode="auto">
          <a:xfrm>
            <a:off x="8239126" y="1"/>
            <a:ext cx="2428875" cy="346075"/>
            <a:chOff x="3787" y="164"/>
            <a:chExt cx="1814" cy="390"/>
          </a:xfrm>
        </p:grpSpPr>
        <p:sp>
          <p:nvSpPr>
            <p:cNvPr id="50197" name="Picture 8">
              <a:extLst>
                <a:ext uri="{FF2B5EF4-FFF2-40B4-BE49-F238E27FC236}">
                  <a16:creationId xmlns:a16="http://schemas.microsoft.com/office/drawing/2014/main" id="{4B54DAEE-0ADD-4CC9-B867-0CA13E727821}"/>
                </a:ext>
              </a:extLst>
            </p:cNvPr>
            <p:cNvSpPr>
              <a:spLocks noChangeAspect="1" noChangeArrowheads="1"/>
            </p:cNvSpPr>
            <p:nvPr/>
          </p:nvSpPr>
          <p:spPr bwMode="auto">
            <a:xfrm>
              <a:off x="3787" y="164"/>
              <a:ext cx="447" cy="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a:p>
          </p:txBody>
        </p:sp>
        <p:sp>
          <p:nvSpPr>
            <p:cNvPr id="50198" name="Picture 9">
              <a:extLst>
                <a:ext uri="{FF2B5EF4-FFF2-40B4-BE49-F238E27FC236}">
                  <a16:creationId xmlns:a16="http://schemas.microsoft.com/office/drawing/2014/main" id="{E573E80E-430F-41DC-9D9B-13A73425FD36}"/>
                </a:ext>
              </a:extLst>
            </p:cNvPr>
            <p:cNvSpPr>
              <a:spLocks noChangeAspect="1" noChangeArrowheads="1"/>
            </p:cNvSpPr>
            <p:nvPr/>
          </p:nvSpPr>
          <p:spPr bwMode="auto">
            <a:xfrm>
              <a:off x="4195" y="210"/>
              <a:ext cx="1406" cy="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a:p>
          </p:txBody>
        </p:sp>
      </p:grpSp>
      <p:sp>
        <p:nvSpPr>
          <p:cNvPr id="50181" name="9 CuadroTexto">
            <a:extLst>
              <a:ext uri="{FF2B5EF4-FFF2-40B4-BE49-F238E27FC236}">
                <a16:creationId xmlns:a16="http://schemas.microsoft.com/office/drawing/2014/main" id="{50361E43-0F56-430E-8C94-EDF95E28FD80}"/>
              </a:ext>
            </a:extLst>
          </p:cNvPr>
          <p:cNvSpPr txBox="1">
            <a:spLocks noChangeArrowheads="1"/>
          </p:cNvSpPr>
          <p:nvPr/>
        </p:nvSpPr>
        <p:spPr bwMode="auto">
          <a:xfrm>
            <a:off x="4583114" y="5811839"/>
            <a:ext cx="1857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s-ES" altLang="es-ES" sz="1600" b="1"/>
          </a:p>
        </p:txBody>
      </p:sp>
      <p:grpSp>
        <p:nvGrpSpPr>
          <p:cNvPr id="50183" name="Grupo 11">
            <a:extLst>
              <a:ext uri="{FF2B5EF4-FFF2-40B4-BE49-F238E27FC236}">
                <a16:creationId xmlns:a16="http://schemas.microsoft.com/office/drawing/2014/main" id="{C9BCB7B8-93CD-439C-B3B4-E7CAAF79FAEB}"/>
              </a:ext>
            </a:extLst>
          </p:cNvPr>
          <p:cNvGrpSpPr>
            <a:grpSpLocks/>
          </p:cNvGrpSpPr>
          <p:nvPr/>
        </p:nvGrpSpPr>
        <p:grpSpPr bwMode="auto">
          <a:xfrm>
            <a:off x="5878285" y="998375"/>
            <a:ext cx="6010557" cy="3341047"/>
            <a:chOff x="1441450" y="1568450"/>
            <a:chExt cx="6261100" cy="3721100"/>
          </a:xfrm>
        </p:grpSpPr>
        <p:pic>
          <p:nvPicPr>
            <p:cNvPr id="50185" name="Imagen 1">
              <a:extLst>
                <a:ext uri="{FF2B5EF4-FFF2-40B4-BE49-F238E27FC236}">
                  <a16:creationId xmlns:a16="http://schemas.microsoft.com/office/drawing/2014/main" id="{6543837C-6A20-4424-9A2E-D776133C2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1450" y="1568450"/>
              <a:ext cx="6261100" cy="3721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86" name="CuadroTexto 2">
              <a:extLst>
                <a:ext uri="{FF2B5EF4-FFF2-40B4-BE49-F238E27FC236}">
                  <a16:creationId xmlns:a16="http://schemas.microsoft.com/office/drawing/2014/main" id="{16C286C5-B584-4274-840C-AAE867E70BC5}"/>
                </a:ext>
              </a:extLst>
            </p:cNvPr>
            <p:cNvSpPr txBox="1">
              <a:spLocks noChangeArrowheads="1"/>
            </p:cNvSpPr>
            <p:nvPr/>
          </p:nvSpPr>
          <p:spPr bwMode="auto">
            <a:xfrm>
              <a:off x="3779838" y="2133600"/>
              <a:ext cx="34448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a:t>*</a:t>
              </a:r>
            </a:p>
          </p:txBody>
        </p:sp>
        <p:sp>
          <p:nvSpPr>
            <p:cNvPr id="50187" name="CuadroTexto 4">
              <a:extLst>
                <a:ext uri="{FF2B5EF4-FFF2-40B4-BE49-F238E27FC236}">
                  <a16:creationId xmlns:a16="http://schemas.microsoft.com/office/drawing/2014/main" id="{04B9C844-2EF6-4C48-B5E3-83F9505D8548}"/>
                </a:ext>
              </a:extLst>
            </p:cNvPr>
            <p:cNvSpPr txBox="1">
              <a:spLocks noChangeArrowheads="1"/>
            </p:cNvSpPr>
            <p:nvPr/>
          </p:nvSpPr>
          <p:spPr bwMode="auto">
            <a:xfrm>
              <a:off x="4803775" y="1916113"/>
              <a:ext cx="344488"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a:t>*</a:t>
              </a:r>
            </a:p>
          </p:txBody>
        </p:sp>
        <p:sp>
          <p:nvSpPr>
            <p:cNvPr id="50188" name="CuadroTexto 5">
              <a:extLst>
                <a:ext uri="{FF2B5EF4-FFF2-40B4-BE49-F238E27FC236}">
                  <a16:creationId xmlns:a16="http://schemas.microsoft.com/office/drawing/2014/main" id="{6E657FD2-D047-4A6B-8B38-FDF6559F1DE1}"/>
                </a:ext>
              </a:extLst>
            </p:cNvPr>
            <p:cNvSpPr txBox="1">
              <a:spLocks noChangeArrowheads="1"/>
            </p:cNvSpPr>
            <p:nvPr/>
          </p:nvSpPr>
          <p:spPr bwMode="auto">
            <a:xfrm>
              <a:off x="5811838" y="1773238"/>
              <a:ext cx="34448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a:t>*</a:t>
              </a:r>
            </a:p>
          </p:txBody>
        </p:sp>
        <p:sp>
          <p:nvSpPr>
            <p:cNvPr id="50189" name="CuadroTexto 6">
              <a:extLst>
                <a:ext uri="{FF2B5EF4-FFF2-40B4-BE49-F238E27FC236}">
                  <a16:creationId xmlns:a16="http://schemas.microsoft.com/office/drawing/2014/main" id="{45DFC323-F730-4195-9FC6-172D392972EB}"/>
                </a:ext>
              </a:extLst>
            </p:cNvPr>
            <p:cNvSpPr txBox="1">
              <a:spLocks noChangeArrowheads="1"/>
            </p:cNvSpPr>
            <p:nvPr/>
          </p:nvSpPr>
          <p:spPr bwMode="auto">
            <a:xfrm>
              <a:off x="6875463" y="1916113"/>
              <a:ext cx="346075"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a:t>*</a:t>
              </a:r>
            </a:p>
          </p:txBody>
        </p:sp>
        <p:sp>
          <p:nvSpPr>
            <p:cNvPr id="50190" name="CuadroTexto 7">
              <a:extLst>
                <a:ext uri="{FF2B5EF4-FFF2-40B4-BE49-F238E27FC236}">
                  <a16:creationId xmlns:a16="http://schemas.microsoft.com/office/drawing/2014/main" id="{3EB490BB-259C-4FD1-8435-6976C2BEEBBA}"/>
                </a:ext>
              </a:extLst>
            </p:cNvPr>
            <p:cNvSpPr txBox="1">
              <a:spLocks noChangeArrowheads="1"/>
            </p:cNvSpPr>
            <p:nvPr/>
          </p:nvSpPr>
          <p:spPr bwMode="auto">
            <a:xfrm>
              <a:off x="6892925" y="2143125"/>
              <a:ext cx="311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800"/>
                <a:t>≈</a:t>
              </a:r>
            </a:p>
          </p:txBody>
        </p:sp>
        <p:sp>
          <p:nvSpPr>
            <p:cNvPr id="50191" name="CuadroTexto 8">
              <a:extLst>
                <a:ext uri="{FF2B5EF4-FFF2-40B4-BE49-F238E27FC236}">
                  <a16:creationId xmlns:a16="http://schemas.microsoft.com/office/drawing/2014/main" id="{189071E6-EEF0-423C-9368-1F7BADEBC6C1}"/>
                </a:ext>
              </a:extLst>
            </p:cNvPr>
            <p:cNvSpPr txBox="1">
              <a:spLocks noChangeArrowheads="1"/>
            </p:cNvSpPr>
            <p:nvPr/>
          </p:nvSpPr>
          <p:spPr bwMode="auto">
            <a:xfrm>
              <a:off x="3829050" y="2349500"/>
              <a:ext cx="3111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800"/>
                <a:t>≈</a:t>
              </a:r>
            </a:p>
          </p:txBody>
        </p:sp>
        <p:sp>
          <p:nvSpPr>
            <p:cNvPr id="50192" name="CuadroTexto 9">
              <a:extLst>
                <a:ext uri="{FF2B5EF4-FFF2-40B4-BE49-F238E27FC236}">
                  <a16:creationId xmlns:a16="http://schemas.microsoft.com/office/drawing/2014/main" id="{7BE6624A-CC3B-4232-B7C9-DBB9B437EEE8}"/>
                </a:ext>
              </a:extLst>
            </p:cNvPr>
            <p:cNvSpPr txBox="1">
              <a:spLocks noChangeArrowheads="1"/>
            </p:cNvSpPr>
            <p:nvPr/>
          </p:nvSpPr>
          <p:spPr bwMode="auto">
            <a:xfrm>
              <a:off x="4837113" y="2133600"/>
              <a:ext cx="3111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800"/>
                <a:t>≈</a:t>
              </a:r>
            </a:p>
          </p:txBody>
        </p:sp>
        <p:sp>
          <p:nvSpPr>
            <p:cNvPr id="50193" name="CuadroTexto 10">
              <a:extLst>
                <a:ext uri="{FF2B5EF4-FFF2-40B4-BE49-F238E27FC236}">
                  <a16:creationId xmlns:a16="http://schemas.microsoft.com/office/drawing/2014/main" id="{B220F9FC-9948-43DE-A340-D316A3D3D205}"/>
                </a:ext>
              </a:extLst>
            </p:cNvPr>
            <p:cNvSpPr txBox="1">
              <a:spLocks noChangeArrowheads="1"/>
            </p:cNvSpPr>
            <p:nvPr/>
          </p:nvSpPr>
          <p:spPr bwMode="auto">
            <a:xfrm>
              <a:off x="5827713" y="1987550"/>
              <a:ext cx="311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800"/>
                <a:t>≈</a:t>
              </a:r>
            </a:p>
          </p:txBody>
        </p:sp>
        <p:grpSp>
          <p:nvGrpSpPr>
            <p:cNvPr id="50194" name="Grupo 21">
              <a:extLst>
                <a:ext uri="{FF2B5EF4-FFF2-40B4-BE49-F238E27FC236}">
                  <a16:creationId xmlns:a16="http://schemas.microsoft.com/office/drawing/2014/main" id="{DD4670D4-8525-4828-8B7F-F6DD1317E9E4}"/>
                </a:ext>
              </a:extLst>
            </p:cNvPr>
            <p:cNvGrpSpPr>
              <a:grpSpLocks/>
            </p:cNvGrpSpPr>
            <p:nvPr/>
          </p:nvGrpSpPr>
          <p:grpSpPr bwMode="auto">
            <a:xfrm>
              <a:off x="1526381" y="1687910"/>
              <a:ext cx="2036070" cy="566911"/>
              <a:chOff x="1763713" y="5516563"/>
              <a:chExt cx="2393992" cy="683665"/>
            </a:xfrm>
          </p:grpSpPr>
          <p:sp>
            <p:nvSpPr>
              <p:cNvPr id="50195" name="CuadroTexto 11">
                <a:extLst>
                  <a:ext uri="{FF2B5EF4-FFF2-40B4-BE49-F238E27FC236}">
                    <a16:creationId xmlns:a16="http://schemas.microsoft.com/office/drawing/2014/main" id="{CE693363-9794-4ECC-BC8D-6CC01AF545DD}"/>
                  </a:ext>
                </a:extLst>
              </p:cNvPr>
              <p:cNvSpPr txBox="1">
                <a:spLocks noChangeArrowheads="1"/>
              </p:cNvSpPr>
              <p:nvPr/>
            </p:nvSpPr>
            <p:spPr bwMode="auto">
              <a:xfrm>
                <a:off x="1763713" y="5516563"/>
                <a:ext cx="1928524" cy="371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400" b="1"/>
                  <a:t>≈ p&lt; 0.01 vs UCG</a:t>
                </a:r>
              </a:p>
            </p:txBody>
          </p:sp>
          <p:sp>
            <p:nvSpPr>
              <p:cNvPr id="50196" name="CuadroTexto 12">
                <a:extLst>
                  <a:ext uri="{FF2B5EF4-FFF2-40B4-BE49-F238E27FC236}">
                    <a16:creationId xmlns:a16="http://schemas.microsoft.com/office/drawing/2014/main" id="{48371683-D131-4B4F-8C24-B616E66A5D1A}"/>
                  </a:ext>
                </a:extLst>
              </p:cNvPr>
              <p:cNvSpPr txBox="1">
                <a:spLocks noChangeArrowheads="1"/>
              </p:cNvSpPr>
              <p:nvPr/>
            </p:nvSpPr>
            <p:spPr bwMode="auto">
              <a:xfrm>
                <a:off x="1763713" y="5829065"/>
                <a:ext cx="2393992" cy="371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400" b="1"/>
                  <a:t>* P &lt; 0.01 vs baseline</a:t>
                </a:r>
              </a:p>
            </p:txBody>
          </p:sp>
        </p:grpSp>
      </p:grpSp>
      <p:sp>
        <p:nvSpPr>
          <p:cNvPr id="50184" name="CuadroTexto 15">
            <a:extLst>
              <a:ext uri="{FF2B5EF4-FFF2-40B4-BE49-F238E27FC236}">
                <a16:creationId xmlns:a16="http://schemas.microsoft.com/office/drawing/2014/main" id="{095B5407-F73B-45A5-8C91-61E0D8D5CC0D}"/>
              </a:ext>
            </a:extLst>
          </p:cNvPr>
          <p:cNvSpPr txBox="1">
            <a:spLocks noChangeArrowheads="1"/>
          </p:cNvSpPr>
          <p:nvPr/>
        </p:nvSpPr>
        <p:spPr bwMode="auto">
          <a:xfrm>
            <a:off x="1050202" y="5797551"/>
            <a:ext cx="3391623" cy="369332"/>
          </a:xfrm>
          <a:prstGeom prst="rect">
            <a:avLst/>
          </a:prstGeom>
          <a:noFill/>
          <a:ln w="9525">
            <a:solidFill>
              <a:srgbClr val="C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s-ES" altLang="es-ES" sz="1800" b="1" dirty="0"/>
              <a:t>MAIN RESULTS at 1 YEAR </a:t>
            </a:r>
          </a:p>
        </p:txBody>
      </p:sp>
      <p:sp>
        <p:nvSpPr>
          <p:cNvPr id="2" name="TextBox 1">
            <a:extLst>
              <a:ext uri="{FF2B5EF4-FFF2-40B4-BE49-F238E27FC236}">
                <a16:creationId xmlns:a16="http://schemas.microsoft.com/office/drawing/2014/main" id="{85668E24-2AF5-4454-AA96-83CCB04537D1}"/>
              </a:ext>
            </a:extLst>
          </p:cNvPr>
          <p:cNvSpPr txBox="1"/>
          <p:nvPr/>
        </p:nvSpPr>
        <p:spPr>
          <a:xfrm>
            <a:off x="4583114" y="4933507"/>
            <a:ext cx="7314719" cy="1661993"/>
          </a:xfrm>
          <a:prstGeom prst="rect">
            <a:avLst/>
          </a:prstGeom>
          <a:noFill/>
        </p:spPr>
        <p:txBody>
          <a:bodyPr wrap="square" rtlCol="0">
            <a:spAutoFit/>
          </a:bodyPr>
          <a:lstStyle/>
          <a:p>
            <a:r>
              <a:rPr lang="en-GB" b="1" u="sng" dirty="0">
                <a:solidFill>
                  <a:srgbClr val="FFC000"/>
                </a:solidFill>
                <a:hlinkClick r:id="rId5" tooltip="Journal of cachexia, sarcopenia and muscle.">
                  <a:extLst>
                    <a:ext uri="{A12FA001-AC4F-418D-AE19-62706E023703}">
                      <ahyp:hlinkClr xmlns:ahyp="http://schemas.microsoft.com/office/drawing/2018/hyperlinkcolor" val="tx"/>
                    </a:ext>
                  </a:extLst>
                </a:hlinkClick>
              </a:rPr>
              <a:t>J Cachexia Sarcopenia Muscle.</a:t>
            </a:r>
            <a:r>
              <a:rPr lang="en-GB" b="1" dirty="0">
                <a:solidFill>
                  <a:srgbClr val="FFC000"/>
                </a:solidFill>
              </a:rPr>
              <a:t> </a:t>
            </a:r>
            <a:r>
              <a:rPr lang="en-GB" dirty="0"/>
              <a:t>2019 Apr 23.[</a:t>
            </a:r>
            <a:r>
              <a:rPr lang="en-GB" dirty="0" err="1"/>
              <a:t>Epub</a:t>
            </a:r>
            <a:r>
              <a:rPr lang="en-GB" dirty="0"/>
              <a:t> ahead of print]</a:t>
            </a:r>
          </a:p>
          <a:p>
            <a:r>
              <a:rPr lang="en-GB" b="1" dirty="0"/>
              <a:t>Effectiveness of a multimodal intervention in functionally impaired older people with type 2 diabetes mellitus.</a:t>
            </a:r>
          </a:p>
          <a:p>
            <a:r>
              <a:rPr lang="en-GB" sz="1200" u="sng" dirty="0">
                <a:hlinkClick r:id="rId6"/>
              </a:rPr>
              <a:t>Rodriguez-</a:t>
            </a:r>
            <a:r>
              <a:rPr lang="en-GB" sz="1200" u="sng" dirty="0" err="1">
                <a:hlinkClick r:id="rId6"/>
              </a:rPr>
              <a:t>Mañas</a:t>
            </a:r>
            <a:r>
              <a:rPr lang="en-GB" sz="1200" u="sng" dirty="0">
                <a:hlinkClick r:id="rId6"/>
              </a:rPr>
              <a:t> L</a:t>
            </a:r>
            <a:r>
              <a:rPr lang="en-GB" sz="1200" baseline="30000" dirty="0"/>
              <a:t>1</a:t>
            </a:r>
            <a:r>
              <a:rPr lang="en-GB" sz="1200" dirty="0"/>
              <a:t>, </a:t>
            </a:r>
            <a:r>
              <a:rPr lang="en-GB" sz="1200" u="sng" dirty="0" err="1">
                <a:hlinkClick r:id="rId7"/>
              </a:rPr>
              <a:t>Laosa</a:t>
            </a:r>
            <a:r>
              <a:rPr lang="en-GB" sz="1200" u="sng" dirty="0">
                <a:hlinkClick r:id="rId7"/>
              </a:rPr>
              <a:t> O</a:t>
            </a:r>
            <a:r>
              <a:rPr lang="en-GB" sz="1200" baseline="30000" dirty="0"/>
              <a:t>2</a:t>
            </a:r>
            <a:r>
              <a:rPr lang="en-GB" sz="1200" dirty="0"/>
              <a:t>, </a:t>
            </a:r>
            <a:r>
              <a:rPr lang="en-GB" sz="1200" u="sng" dirty="0" err="1">
                <a:hlinkClick r:id="rId8"/>
              </a:rPr>
              <a:t>Vellas</a:t>
            </a:r>
            <a:r>
              <a:rPr lang="en-GB" sz="1200" u="sng" dirty="0">
                <a:hlinkClick r:id="rId8"/>
              </a:rPr>
              <a:t> B</a:t>
            </a:r>
            <a:r>
              <a:rPr lang="en-GB" sz="1200" baseline="30000" dirty="0"/>
              <a:t>3</a:t>
            </a:r>
            <a:r>
              <a:rPr lang="en-GB" sz="1200" dirty="0"/>
              <a:t>, </a:t>
            </a:r>
            <a:r>
              <a:rPr lang="en-GB" sz="1200" u="sng" dirty="0" err="1">
                <a:hlinkClick r:id="rId9"/>
              </a:rPr>
              <a:t>Paolisso</a:t>
            </a:r>
            <a:r>
              <a:rPr lang="en-GB" sz="1200" u="sng" dirty="0">
                <a:hlinkClick r:id="rId9"/>
              </a:rPr>
              <a:t> G</a:t>
            </a:r>
            <a:r>
              <a:rPr lang="en-GB" sz="1200" baseline="30000" dirty="0"/>
              <a:t>4</a:t>
            </a:r>
            <a:r>
              <a:rPr lang="en-GB" sz="1200" dirty="0"/>
              <a:t>, </a:t>
            </a:r>
            <a:r>
              <a:rPr lang="en-GB" sz="1200" u="sng" dirty="0" err="1">
                <a:hlinkClick r:id="rId10"/>
              </a:rPr>
              <a:t>Topinkova</a:t>
            </a:r>
            <a:r>
              <a:rPr lang="en-GB" sz="1200" u="sng" dirty="0">
                <a:hlinkClick r:id="rId10"/>
              </a:rPr>
              <a:t> E</a:t>
            </a:r>
            <a:r>
              <a:rPr lang="en-GB" sz="1200" baseline="30000" dirty="0"/>
              <a:t>5</a:t>
            </a:r>
            <a:r>
              <a:rPr lang="en-GB" sz="1200" dirty="0"/>
              <a:t>, </a:t>
            </a:r>
            <a:r>
              <a:rPr lang="en-GB" sz="1200" u="sng" dirty="0">
                <a:hlinkClick r:id="rId11"/>
              </a:rPr>
              <a:t>Oliva-Moreno J</a:t>
            </a:r>
            <a:r>
              <a:rPr lang="en-GB" sz="1200" baseline="30000" dirty="0"/>
              <a:t>6</a:t>
            </a:r>
            <a:r>
              <a:rPr lang="en-GB" sz="1200" dirty="0"/>
              <a:t>, </a:t>
            </a:r>
            <a:r>
              <a:rPr lang="en-GB" sz="1200" u="sng" dirty="0" err="1">
                <a:hlinkClick r:id="rId12"/>
              </a:rPr>
              <a:t>Bourdel-Marchasson</a:t>
            </a:r>
            <a:r>
              <a:rPr lang="en-GB" sz="1200" u="sng" dirty="0">
                <a:hlinkClick r:id="rId12"/>
              </a:rPr>
              <a:t> I</a:t>
            </a:r>
            <a:r>
              <a:rPr lang="en-GB" sz="1200" baseline="30000" dirty="0"/>
              <a:t>7</a:t>
            </a:r>
            <a:r>
              <a:rPr lang="en-GB" sz="1200" dirty="0"/>
              <a:t>, </a:t>
            </a:r>
            <a:r>
              <a:rPr lang="en-GB" sz="1200" u="sng" dirty="0" err="1">
                <a:hlinkClick r:id="rId13"/>
              </a:rPr>
              <a:t>Izquierdo</a:t>
            </a:r>
            <a:r>
              <a:rPr lang="en-GB" sz="1200" u="sng" dirty="0">
                <a:hlinkClick r:id="rId13"/>
              </a:rPr>
              <a:t> M</a:t>
            </a:r>
            <a:r>
              <a:rPr lang="en-GB" sz="1200" baseline="30000" dirty="0"/>
              <a:t>8</a:t>
            </a:r>
            <a:r>
              <a:rPr lang="en-GB" sz="1200" dirty="0"/>
              <a:t>, </a:t>
            </a:r>
            <a:r>
              <a:rPr lang="en-GB" sz="1200" u="sng" dirty="0">
                <a:hlinkClick r:id="rId14"/>
              </a:rPr>
              <a:t>Hood K</a:t>
            </a:r>
            <a:r>
              <a:rPr lang="en-GB" sz="1200" baseline="30000" dirty="0"/>
              <a:t>9</a:t>
            </a:r>
            <a:r>
              <a:rPr lang="en-GB" sz="1200" dirty="0"/>
              <a:t>, </a:t>
            </a:r>
            <a:r>
              <a:rPr lang="en-GB" sz="1200" u="sng" dirty="0" err="1">
                <a:hlinkClick r:id="rId15"/>
              </a:rPr>
              <a:t>Zeyfang</a:t>
            </a:r>
            <a:r>
              <a:rPr lang="en-GB" sz="1200" u="sng" dirty="0">
                <a:hlinkClick r:id="rId15"/>
              </a:rPr>
              <a:t> A</a:t>
            </a:r>
            <a:r>
              <a:rPr lang="en-GB" sz="1200" baseline="30000" dirty="0"/>
              <a:t>10</a:t>
            </a:r>
            <a:r>
              <a:rPr lang="en-GB" sz="1200" dirty="0"/>
              <a:t>, </a:t>
            </a:r>
            <a:r>
              <a:rPr lang="en-GB" sz="1200" u="sng" dirty="0" err="1">
                <a:hlinkClick r:id="rId16"/>
              </a:rPr>
              <a:t>Gambassi</a:t>
            </a:r>
            <a:r>
              <a:rPr lang="en-GB" sz="1200" u="sng" dirty="0">
                <a:hlinkClick r:id="rId16"/>
              </a:rPr>
              <a:t> G</a:t>
            </a:r>
            <a:r>
              <a:rPr lang="en-GB" sz="1200" baseline="30000" dirty="0"/>
              <a:t>11</a:t>
            </a:r>
            <a:r>
              <a:rPr lang="en-GB" sz="1200" dirty="0"/>
              <a:t>, </a:t>
            </a:r>
            <a:r>
              <a:rPr lang="en-GB" sz="1200" u="sng" dirty="0" err="1">
                <a:hlinkClick r:id="rId17"/>
              </a:rPr>
              <a:t>Petrovic</a:t>
            </a:r>
            <a:r>
              <a:rPr lang="en-GB" sz="1200" u="sng" dirty="0">
                <a:hlinkClick r:id="rId17"/>
              </a:rPr>
              <a:t> M</a:t>
            </a:r>
            <a:r>
              <a:rPr lang="en-GB" sz="1200" baseline="30000" dirty="0"/>
              <a:t>12</a:t>
            </a:r>
            <a:r>
              <a:rPr lang="en-GB" sz="1200" dirty="0"/>
              <a:t>, </a:t>
            </a:r>
            <a:r>
              <a:rPr lang="en-GB" sz="1200" u="sng" dirty="0">
                <a:hlinkClick r:id="rId18"/>
              </a:rPr>
              <a:t>Hardman TC</a:t>
            </a:r>
            <a:r>
              <a:rPr lang="en-GB" sz="1200" baseline="30000" dirty="0"/>
              <a:t>13</a:t>
            </a:r>
            <a:r>
              <a:rPr lang="en-GB" sz="1200" dirty="0"/>
              <a:t>, </a:t>
            </a:r>
            <a:r>
              <a:rPr lang="en-GB" sz="1200" u="sng" dirty="0">
                <a:hlinkClick r:id="rId19"/>
              </a:rPr>
              <a:t>Kelson MJ</a:t>
            </a:r>
            <a:r>
              <a:rPr lang="en-GB" sz="1200" baseline="30000" dirty="0"/>
              <a:t>14</a:t>
            </a:r>
            <a:r>
              <a:rPr lang="en-GB" sz="1200" dirty="0"/>
              <a:t>, </a:t>
            </a:r>
            <a:r>
              <a:rPr lang="en-GB" sz="1200" u="sng" dirty="0" err="1">
                <a:hlinkClick r:id="rId20"/>
              </a:rPr>
              <a:t>Bautmans</a:t>
            </a:r>
            <a:r>
              <a:rPr lang="en-GB" sz="1200" u="sng" dirty="0">
                <a:hlinkClick r:id="rId20"/>
              </a:rPr>
              <a:t> I</a:t>
            </a:r>
            <a:r>
              <a:rPr lang="en-GB" sz="1200" baseline="30000" dirty="0"/>
              <a:t>15</a:t>
            </a:r>
            <a:r>
              <a:rPr lang="en-GB" sz="1200" dirty="0"/>
              <a:t>, </a:t>
            </a:r>
            <a:r>
              <a:rPr lang="en-GB" sz="1200" u="sng" dirty="0" err="1">
                <a:hlinkClick r:id="rId21"/>
              </a:rPr>
              <a:t>Abellan</a:t>
            </a:r>
            <a:r>
              <a:rPr lang="en-GB" sz="1200" u="sng" dirty="0">
                <a:hlinkClick r:id="rId21"/>
              </a:rPr>
              <a:t> G</a:t>
            </a:r>
            <a:r>
              <a:rPr lang="en-GB" sz="1200" baseline="30000" dirty="0"/>
              <a:t>3</a:t>
            </a:r>
            <a:r>
              <a:rPr lang="en-GB" sz="1200" dirty="0"/>
              <a:t>, </a:t>
            </a:r>
            <a:r>
              <a:rPr lang="en-GB" sz="1200" u="sng" dirty="0">
                <a:hlinkClick r:id="rId22"/>
              </a:rPr>
              <a:t>Barbieri M</a:t>
            </a:r>
            <a:r>
              <a:rPr lang="en-GB" sz="1200" baseline="30000" dirty="0"/>
              <a:t>4</a:t>
            </a:r>
            <a:r>
              <a:rPr lang="en-GB" sz="1200" dirty="0"/>
              <a:t>, </a:t>
            </a:r>
            <a:r>
              <a:rPr lang="en-GB" sz="1200" u="sng" dirty="0">
                <a:hlinkClick r:id="rId23"/>
              </a:rPr>
              <a:t>Peña-</a:t>
            </a:r>
            <a:r>
              <a:rPr lang="en-GB" sz="1200" u="sng" dirty="0" err="1">
                <a:hlinkClick r:id="rId23"/>
              </a:rPr>
              <a:t>Longobardo</a:t>
            </a:r>
            <a:r>
              <a:rPr lang="en-GB" sz="1200" u="sng" dirty="0">
                <a:hlinkClick r:id="rId23"/>
              </a:rPr>
              <a:t> LM</a:t>
            </a:r>
            <a:r>
              <a:rPr lang="en-GB" sz="1200" baseline="30000" dirty="0"/>
              <a:t>6</a:t>
            </a:r>
            <a:r>
              <a:rPr lang="en-GB" sz="1200" dirty="0"/>
              <a:t>, </a:t>
            </a:r>
            <a:r>
              <a:rPr lang="en-GB" sz="1200" u="sng" dirty="0" err="1">
                <a:hlinkClick r:id="rId24"/>
              </a:rPr>
              <a:t>Regueme</a:t>
            </a:r>
            <a:r>
              <a:rPr lang="en-GB" sz="1200" u="sng" dirty="0">
                <a:hlinkClick r:id="rId24"/>
              </a:rPr>
              <a:t> SC</a:t>
            </a:r>
            <a:r>
              <a:rPr lang="en-GB" sz="1200" baseline="30000" dirty="0"/>
              <a:t>7</a:t>
            </a:r>
            <a:r>
              <a:rPr lang="en-GB" sz="1200" dirty="0"/>
              <a:t>, </a:t>
            </a:r>
            <a:r>
              <a:rPr lang="en-GB" sz="1200" u="sng" dirty="0" err="1">
                <a:hlinkClick r:id="rId25"/>
              </a:rPr>
              <a:t>Calvani</a:t>
            </a:r>
            <a:r>
              <a:rPr lang="en-GB" sz="1200" u="sng" dirty="0">
                <a:hlinkClick r:id="rId25"/>
              </a:rPr>
              <a:t> R</a:t>
            </a:r>
            <a:r>
              <a:rPr lang="en-GB" sz="1200" baseline="30000" dirty="0"/>
              <a:t>11</a:t>
            </a:r>
            <a:r>
              <a:rPr lang="en-GB" sz="1200" dirty="0"/>
              <a:t>, </a:t>
            </a:r>
            <a:r>
              <a:rPr lang="en-GB" sz="1200" u="sng" dirty="0">
                <a:hlinkClick r:id="rId26"/>
              </a:rPr>
              <a:t>De </a:t>
            </a:r>
            <a:r>
              <a:rPr lang="en-GB" sz="1200" u="sng" dirty="0" err="1">
                <a:hlinkClick r:id="rId26"/>
              </a:rPr>
              <a:t>Buyser</a:t>
            </a:r>
            <a:r>
              <a:rPr lang="en-GB" sz="1200" u="sng" dirty="0">
                <a:hlinkClick r:id="rId26"/>
              </a:rPr>
              <a:t> S</a:t>
            </a:r>
            <a:r>
              <a:rPr lang="en-GB" sz="1200" baseline="30000" dirty="0"/>
              <a:t>12</a:t>
            </a:r>
            <a:r>
              <a:rPr lang="en-GB" sz="1200" dirty="0"/>
              <a:t>, </a:t>
            </a:r>
            <a:r>
              <a:rPr lang="en-GB" sz="1200" u="sng" dirty="0">
                <a:hlinkClick r:id="rId27"/>
              </a:rPr>
              <a:t>Sinclair AJ</a:t>
            </a:r>
            <a:r>
              <a:rPr lang="en-GB" sz="1200" baseline="30000" dirty="0"/>
              <a:t>16</a:t>
            </a:r>
            <a:r>
              <a:rPr lang="en-GB" sz="1200" dirty="0"/>
              <a:t>; </a:t>
            </a:r>
            <a:r>
              <a:rPr lang="en-GB" sz="1200" u="sng" dirty="0">
                <a:hlinkClick r:id="rId28"/>
              </a:rPr>
              <a:t>European MID-Frail Consortium</a:t>
            </a:r>
            <a:r>
              <a:rPr lang="en-GB" sz="1200" dirty="0"/>
              <a:t>.</a:t>
            </a:r>
          </a:p>
        </p:txBody>
      </p:sp>
      <p:pic>
        <p:nvPicPr>
          <p:cNvPr id="23" name="Picture 2">
            <a:extLst>
              <a:ext uri="{FF2B5EF4-FFF2-40B4-BE49-F238E27FC236}">
                <a16:creationId xmlns:a16="http://schemas.microsoft.com/office/drawing/2014/main" id="{98408E08-BF8B-4359-899A-E31EEAAA0A0F}"/>
              </a:ext>
            </a:extLst>
          </p:cNvPr>
          <p:cNvPicPr>
            <a:picLocks noChangeAspect="1" noChangeArrowheads="1"/>
          </p:cNvPicPr>
          <p:nvPr/>
        </p:nvPicPr>
        <p:blipFill>
          <a:blip r:embed="rId29" cstate="print"/>
          <a:srcRect/>
          <a:stretch>
            <a:fillRect/>
          </a:stretch>
        </p:blipFill>
        <p:spPr bwMode="auto">
          <a:xfrm>
            <a:off x="1050202" y="811874"/>
            <a:ext cx="2471858" cy="3527548"/>
          </a:xfrm>
          <a:prstGeom prst="rect">
            <a:avLst/>
          </a:prstGeom>
          <a:noFill/>
          <a:ln w="9525">
            <a:solidFill>
              <a:schemeClr val="tx1">
                <a:lumMod val="50000"/>
                <a:lumOff val="50000"/>
              </a:schemeClr>
            </a:solidFill>
            <a:miter lim="800000"/>
            <a:headEnd/>
            <a:tailEnd/>
          </a:ln>
        </p:spPr>
      </p:pic>
      <p:sp>
        <p:nvSpPr>
          <p:cNvPr id="3" name="TextBox 2">
            <a:extLst>
              <a:ext uri="{FF2B5EF4-FFF2-40B4-BE49-F238E27FC236}">
                <a16:creationId xmlns:a16="http://schemas.microsoft.com/office/drawing/2014/main" id="{6E84F26C-5089-2865-7545-0DFF7A96F875}"/>
              </a:ext>
            </a:extLst>
          </p:cNvPr>
          <p:cNvSpPr txBox="1"/>
          <p:nvPr/>
        </p:nvSpPr>
        <p:spPr>
          <a:xfrm>
            <a:off x="5890771" y="193040"/>
            <a:ext cx="4612640" cy="461665"/>
          </a:xfrm>
          <a:prstGeom prst="rect">
            <a:avLst/>
          </a:prstGeom>
          <a:solidFill>
            <a:srgbClr val="FFC000"/>
          </a:solidFill>
        </p:spPr>
        <p:txBody>
          <a:bodyPr wrap="square" rtlCol="0" anchor="ctr">
            <a:spAutoFit/>
          </a:bodyPr>
          <a:lstStyle/>
          <a:p>
            <a:pPr algn="ctr"/>
            <a:r>
              <a:rPr lang="en-US" sz="2400" b="1" dirty="0"/>
              <a:t>Frailty in Diabetes is reversible</a:t>
            </a:r>
            <a:endParaRPr lang="en-GB" sz="2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FED3-B04A-4F75-A7AC-0F4C77798EEE}"/>
              </a:ext>
            </a:extLst>
          </p:cNvPr>
          <p:cNvSpPr>
            <a:spLocks noGrp="1"/>
          </p:cNvSpPr>
          <p:nvPr>
            <p:ph type="title"/>
          </p:nvPr>
        </p:nvSpPr>
        <p:spPr>
          <a:xfrm>
            <a:off x="763742" y="424202"/>
            <a:ext cx="5121754" cy="1325563"/>
          </a:xfrm>
          <a:solidFill>
            <a:srgbClr val="009999"/>
          </a:solidFill>
        </p:spPr>
        <p:txBody>
          <a:bodyPr>
            <a:normAutofit/>
          </a:bodyPr>
          <a:lstStyle/>
          <a:p>
            <a:r>
              <a:rPr lang="en-US" sz="3600" b="1" dirty="0">
                <a:solidFill>
                  <a:schemeClr val="bg1"/>
                </a:solidFill>
              </a:rPr>
              <a:t>Stakeholder and Advisory Representatives</a:t>
            </a:r>
            <a:endParaRPr lang="en-GB" sz="3600" dirty="0">
              <a:solidFill>
                <a:schemeClr val="bg1"/>
              </a:solidFill>
            </a:endParaRPr>
          </a:p>
        </p:txBody>
      </p:sp>
      <p:pic>
        <p:nvPicPr>
          <p:cNvPr id="10" name="Content Placeholder 5" descr="Logo, company name&#10;&#10;Description automatically generated">
            <a:extLst>
              <a:ext uri="{FF2B5EF4-FFF2-40B4-BE49-F238E27FC236}">
                <a16:creationId xmlns:a16="http://schemas.microsoft.com/office/drawing/2014/main" id="{DC4D2861-42F7-4741-8005-46D9892DE439}"/>
              </a:ext>
            </a:extLst>
          </p:cNvPr>
          <p:cNvPicPr>
            <a:picLocks noGrp="1" noChangeAspect="1"/>
          </p:cNvPicPr>
          <p:nvPr>
            <p:ph sz="quarter" idx="4"/>
          </p:nvPr>
        </p:nvPicPr>
        <p:blipFill>
          <a:blip r:embed="rId2"/>
          <a:stretch>
            <a:fillRect/>
          </a:stretch>
        </p:blipFill>
        <p:spPr>
          <a:xfrm>
            <a:off x="839789" y="2444679"/>
            <a:ext cx="5045707" cy="2509458"/>
          </a:xfrm>
          <a:prstGeom prst="rect">
            <a:avLst/>
          </a:prstGeom>
        </p:spPr>
      </p:pic>
      <p:sp>
        <p:nvSpPr>
          <p:cNvPr id="11" name="Content Placeholder 10">
            <a:extLst>
              <a:ext uri="{FF2B5EF4-FFF2-40B4-BE49-F238E27FC236}">
                <a16:creationId xmlns:a16="http://schemas.microsoft.com/office/drawing/2014/main" id="{69D20498-CA75-4BE4-A1F5-3FE4D5B688B2}"/>
              </a:ext>
            </a:extLst>
          </p:cNvPr>
          <p:cNvSpPr>
            <a:spLocks noGrp="1"/>
          </p:cNvSpPr>
          <p:nvPr>
            <p:ph sz="half" idx="2"/>
          </p:nvPr>
        </p:nvSpPr>
        <p:spPr>
          <a:xfrm>
            <a:off x="839789" y="2505075"/>
            <a:ext cx="5121754" cy="2318852"/>
          </a:xfrm>
        </p:spPr>
        <p:txBody>
          <a:bodyPr/>
          <a:lstStyle/>
          <a:p>
            <a:endParaRPr lang="en-GB" dirty="0"/>
          </a:p>
        </p:txBody>
      </p:sp>
      <p:pic>
        <p:nvPicPr>
          <p:cNvPr id="14" name="Picture 13">
            <a:extLst>
              <a:ext uri="{FF2B5EF4-FFF2-40B4-BE49-F238E27FC236}">
                <a16:creationId xmlns:a16="http://schemas.microsoft.com/office/drawing/2014/main" id="{C105EB1E-41B0-4198-B9DF-AF391C5233C0}"/>
              </a:ext>
            </a:extLst>
          </p:cNvPr>
          <p:cNvPicPr>
            <a:picLocks noChangeAspect="1"/>
          </p:cNvPicPr>
          <p:nvPr/>
        </p:nvPicPr>
        <p:blipFill>
          <a:blip r:embed="rId3"/>
          <a:stretch>
            <a:fillRect/>
          </a:stretch>
        </p:blipFill>
        <p:spPr>
          <a:xfrm>
            <a:off x="7051958" y="424202"/>
            <a:ext cx="4041211" cy="5765461"/>
          </a:xfrm>
          <a:prstGeom prst="rect">
            <a:avLst/>
          </a:prstGeom>
        </p:spPr>
      </p:pic>
      <p:sp>
        <p:nvSpPr>
          <p:cNvPr id="3" name="TextBox 2">
            <a:extLst>
              <a:ext uri="{FF2B5EF4-FFF2-40B4-BE49-F238E27FC236}">
                <a16:creationId xmlns:a16="http://schemas.microsoft.com/office/drawing/2014/main" id="{B1F68A2B-072B-AE74-3CC5-CB6554FADEC3}"/>
              </a:ext>
            </a:extLst>
          </p:cNvPr>
          <p:cNvSpPr txBox="1"/>
          <p:nvPr/>
        </p:nvSpPr>
        <p:spPr>
          <a:xfrm>
            <a:off x="1418253" y="6419461"/>
            <a:ext cx="5057192" cy="646331"/>
          </a:xfrm>
          <a:prstGeom prst="rect">
            <a:avLst/>
          </a:prstGeom>
          <a:noFill/>
        </p:spPr>
        <p:txBody>
          <a:bodyPr wrap="square" rtlCol="0">
            <a:spAutoFit/>
          </a:bodyPr>
          <a:lstStyle/>
          <a:p>
            <a:r>
              <a:rPr lang="en-US" dirty="0"/>
              <a:t>Available at: </a:t>
            </a:r>
            <a:r>
              <a:rPr lang="en-US" dirty="0">
                <a:hlinkClick r:id="rId4"/>
              </a:rPr>
              <a:t>http://fdrop.net/napchd</a:t>
            </a:r>
            <a:endParaRPr lang="en-US" dirty="0"/>
          </a:p>
          <a:p>
            <a:endParaRPr lang="en-GB" dirty="0"/>
          </a:p>
        </p:txBody>
      </p:sp>
    </p:spTree>
    <p:extLst>
      <p:ext uri="{BB962C8B-B14F-4D97-AF65-F5344CB8AC3E}">
        <p14:creationId xmlns:p14="http://schemas.microsoft.com/office/powerpoint/2010/main" val="749484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7125C8-19FE-F401-7877-74726FEB2DDE}"/>
              </a:ext>
            </a:extLst>
          </p:cNvPr>
          <p:cNvSpPr/>
          <p:nvPr/>
        </p:nvSpPr>
        <p:spPr>
          <a:xfrm>
            <a:off x="190501" y="1612901"/>
            <a:ext cx="2844799" cy="5207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b="1" dirty="0"/>
              <a:t>Diabetes Technology </a:t>
            </a:r>
          </a:p>
        </p:txBody>
      </p:sp>
      <p:sp>
        <p:nvSpPr>
          <p:cNvPr id="8" name="Rectangle 7">
            <a:extLst>
              <a:ext uri="{FF2B5EF4-FFF2-40B4-BE49-F238E27FC236}">
                <a16:creationId xmlns:a16="http://schemas.microsoft.com/office/drawing/2014/main" id="{7ADD347A-6A46-D6FF-9980-EA598CA3BCAF}"/>
              </a:ext>
            </a:extLst>
          </p:cNvPr>
          <p:cNvSpPr/>
          <p:nvPr/>
        </p:nvSpPr>
        <p:spPr>
          <a:xfrm>
            <a:off x="190501" y="4912043"/>
            <a:ext cx="2908300" cy="8001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t>Older Adults Living with Diabetes </a:t>
            </a:r>
          </a:p>
        </p:txBody>
      </p:sp>
      <p:sp>
        <p:nvSpPr>
          <p:cNvPr id="10" name="Rectangle 9">
            <a:extLst>
              <a:ext uri="{FF2B5EF4-FFF2-40B4-BE49-F238E27FC236}">
                <a16:creationId xmlns:a16="http://schemas.microsoft.com/office/drawing/2014/main" id="{FC05EE0B-670F-D751-A5D3-70A67F4A037B}"/>
              </a:ext>
            </a:extLst>
          </p:cNvPr>
          <p:cNvSpPr/>
          <p:nvPr/>
        </p:nvSpPr>
        <p:spPr>
          <a:xfrm>
            <a:off x="3661833" y="2950633"/>
            <a:ext cx="2641600" cy="482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Current Evidence </a:t>
            </a:r>
          </a:p>
        </p:txBody>
      </p:sp>
      <p:grpSp>
        <p:nvGrpSpPr>
          <p:cNvPr id="40" name="Group 39">
            <a:extLst>
              <a:ext uri="{FF2B5EF4-FFF2-40B4-BE49-F238E27FC236}">
                <a16:creationId xmlns:a16="http://schemas.microsoft.com/office/drawing/2014/main" id="{4F005E2F-660C-D89F-FAAC-2AF878315F21}"/>
              </a:ext>
            </a:extLst>
          </p:cNvPr>
          <p:cNvGrpSpPr/>
          <p:nvPr/>
        </p:nvGrpSpPr>
        <p:grpSpPr>
          <a:xfrm>
            <a:off x="463501" y="4114801"/>
            <a:ext cx="2151860" cy="761999"/>
            <a:chOff x="2919375" y="2085975"/>
            <a:chExt cx="2490750" cy="914400"/>
          </a:xfrm>
        </p:grpSpPr>
        <p:pic>
          <p:nvPicPr>
            <p:cNvPr id="41" name="Graphic 40" descr="Person in wheelchair with solid fill">
              <a:extLst>
                <a:ext uri="{FF2B5EF4-FFF2-40B4-BE49-F238E27FC236}">
                  <a16:creationId xmlns:a16="http://schemas.microsoft.com/office/drawing/2014/main" id="{6E40882D-00F0-BB9D-D193-CB54735186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90975" y="2085975"/>
              <a:ext cx="914400" cy="914400"/>
            </a:xfrm>
            <a:prstGeom prst="rect">
              <a:avLst/>
            </a:prstGeom>
          </p:spPr>
        </p:pic>
        <p:pic>
          <p:nvPicPr>
            <p:cNvPr id="42" name="Graphic 41" descr="Woman with solid fill">
              <a:extLst>
                <a:ext uri="{FF2B5EF4-FFF2-40B4-BE49-F238E27FC236}">
                  <a16:creationId xmlns:a16="http://schemas.microsoft.com/office/drawing/2014/main" id="{2A253DC8-F5FC-19CE-418A-848624FAF5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45650" y="2085975"/>
              <a:ext cx="914400" cy="914400"/>
            </a:xfrm>
            <a:prstGeom prst="rect">
              <a:avLst/>
            </a:prstGeom>
          </p:spPr>
        </p:pic>
        <p:pic>
          <p:nvPicPr>
            <p:cNvPr id="43" name="Graphic 42" descr="Confused person with solid fill">
              <a:extLst>
                <a:ext uri="{FF2B5EF4-FFF2-40B4-BE49-F238E27FC236}">
                  <a16:creationId xmlns:a16="http://schemas.microsoft.com/office/drawing/2014/main" id="{01FEF452-1316-9875-DF09-2FC9D7E777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19375" y="2085975"/>
              <a:ext cx="914400" cy="914400"/>
            </a:xfrm>
            <a:prstGeom prst="rect">
              <a:avLst/>
            </a:prstGeom>
          </p:spPr>
        </p:pic>
        <p:pic>
          <p:nvPicPr>
            <p:cNvPr id="44" name="Graphic 43" descr="Man with cane with solid fill">
              <a:extLst>
                <a:ext uri="{FF2B5EF4-FFF2-40B4-BE49-F238E27FC236}">
                  <a16:creationId xmlns:a16="http://schemas.microsoft.com/office/drawing/2014/main" id="{0775F135-6C55-468D-49B6-3DFF1891685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95725" y="2085975"/>
              <a:ext cx="914400" cy="914400"/>
            </a:xfrm>
            <a:prstGeom prst="rect">
              <a:avLst/>
            </a:prstGeom>
          </p:spPr>
        </p:pic>
      </p:grpSp>
      <p:sp>
        <p:nvSpPr>
          <p:cNvPr id="46" name="Arrow: Right 45">
            <a:extLst>
              <a:ext uri="{FF2B5EF4-FFF2-40B4-BE49-F238E27FC236}">
                <a16:creationId xmlns:a16="http://schemas.microsoft.com/office/drawing/2014/main" id="{BA4B210D-73D5-1B19-3DA7-6972B10897D3}"/>
              </a:ext>
            </a:extLst>
          </p:cNvPr>
          <p:cNvSpPr/>
          <p:nvPr/>
        </p:nvSpPr>
        <p:spPr>
          <a:xfrm rot="3537782">
            <a:off x="2891891" y="2385504"/>
            <a:ext cx="997588" cy="102829"/>
          </a:xfrm>
          <a:prstGeom prst="righ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47" name="Arrow: Right 46">
            <a:extLst>
              <a:ext uri="{FF2B5EF4-FFF2-40B4-BE49-F238E27FC236}">
                <a16:creationId xmlns:a16="http://schemas.microsoft.com/office/drawing/2014/main" id="{C3CA992E-E956-E9B5-5A86-E5D87EE370D6}"/>
              </a:ext>
            </a:extLst>
          </p:cNvPr>
          <p:cNvSpPr/>
          <p:nvPr/>
        </p:nvSpPr>
        <p:spPr>
          <a:xfrm rot="17884828">
            <a:off x="2586030" y="4144844"/>
            <a:ext cx="1362345" cy="108577"/>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a:p>
        </p:txBody>
      </p:sp>
      <p:sp>
        <p:nvSpPr>
          <p:cNvPr id="48" name="Arrow: Right 47">
            <a:extLst>
              <a:ext uri="{FF2B5EF4-FFF2-40B4-BE49-F238E27FC236}">
                <a16:creationId xmlns:a16="http://schemas.microsoft.com/office/drawing/2014/main" id="{30E71C9E-BCAB-F0BD-87DC-F4E81A974CFD}"/>
              </a:ext>
            </a:extLst>
          </p:cNvPr>
          <p:cNvSpPr/>
          <p:nvPr/>
        </p:nvSpPr>
        <p:spPr>
          <a:xfrm rot="17784260">
            <a:off x="5667685" y="1793520"/>
            <a:ext cx="2307233" cy="126157"/>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a:extLst>
              <a:ext uri="{FF2B5EF4-FFF2-40B4-BE49-F238E27FC236}">
                <a16:creationId xmlns:a16="http://schemas.microsoft.com/office/drawing/2014/main" id="{0AEF552F-AFBA-E358-7EF9-97C817AA0029}"/>
              </a:ext>
            </a:extLst>
          </p:cNvPr>
          <p:cNvGrpSpPr/>
          <p:nvPr/>
        </p:nvGrpSpPr>
        <p:grpSpPr>
          <a:xfrm>
            <a:off x="7381438" y="440269"/>
            <a:ext cx="4696263" cy="6265332"/>
            <a:chOff x="5536078" y="330201"/>
            <a:chExt cx="3522197" cy="4698999"/>
          </a:xfrm>
        </p:grpSpPr>
        <p:sp>
          <p:nvSpPr>
            <p:cNvPr id="5" name="Freeform: Shape 4">
              <a:extLst>
                <a:ext uri="{FF2B5EF4-FFF2-40B4-BE49-F238E27FC236}">
                  <a16:creationId xmlns:a16="http://schemas.microsoft.com/office/drawing/2014/main" id="{8B90DE43-48D9-0DB1-B562-C137A91BB60F}"/>
                </a:ext>
              </a:extLst>
            </p:cNvPr>
            <p:cNvSpPr/>
            <p:nvPr/>
          </p:nvSpPr>
          <p:spPr>
            <a:xfrm>
              <a:off x="5562601" y="330201"/>
              <a:ext cx="3479800" cy="2241342"/>
            </a:xfrm>
            <a:custGeom>
              <a:avLst/>
              <a:gdLst>
                <a:gd name="connsiteX0" fmla="*/ 0 w 3429000"/>
                <a:gd name="connsiteY0" fmla="*/ 0 h 2411822"/>
                <a:gd name="connsiteX1" fmla="*/ 3429000 w 3429000"/>
                <a:gd name="connsiteY1" fmla="*/ 0 h 2411822"/>
                <a:gd name="connsiteX2" fmla="*/ 3429000 w 3429000"/>
                <a:gd name="connsiteY2" fmla="*/ 2411822 h 2411822"/>
                <a:gd name="connsiteX3" fmla="*/ 0 w 3429000"/>
                <a:gd name="connsiteY3" fmla="*/ 2411822 h 2411822"/>
                <a:gd name="connsiteX4" fmla="*/ 0 w 3429000"/>
                <a:gd name="connsiteY4" fmla="*/ 0 h 2411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2411822">
                  <a:moveTo>
                    <a:pt x="0" y="0"/>
                  </a:moveTo>
                  <a:lnTo>
                    <a:pt x="3429000" y="0"/>
                  </a:lnTo>
                  <a:lnTo>
                    <a:pt x="3429000" y="2411822"/>
                  </a:lnTo>
                  <a:lnTo>
                    <a:pt x="0" y="2411822"/>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920" tIns="217944" rIns="0" bIns="104309" numCol="1" spcCol="1270" anchor="t" anchorCtr="0">
              <a:noAutofit/>
            </a:bodyPr>
            <a:lstStyle/>
            <a:p>
              <a:pPr marL="76198" lvl="1" indent="-76198" defTabSz="651917">
                <a:lnSpc>
                  <a:spcPct val="90000"/>
                </a:lnSpc>
                <a:spcBef>
                  <a:spcPct val="0"/>
                </a:spcBef>
                <a:spcAft>
                  <a:spcPct val="15000"/>
                </a:spcAft>
                <a:buChar char="•"/>
              </a:pPr>
              <a:r>
                <a:rPr lang="en-US" sz="1733" dirty="0"/>
                <a:t>Clinical effectiveness in diverse older adults </a:t>
              </a:r>
            </a:p>
            <a:p>
              <a:pPr marL="76198" lvl="1" indent="-76198" defTabSz="651917">
                <a:lnSpc>
                  <a:spcPct val="90000"/>
                </a:lnSpc>
                <a:spcBef>
                  <a:spcPct val="0"/>
                </a:spcBef>
                <a:spcAft>
                  <a:spcPct val="15000"/>
                </a:spcAft>
                <a:buChar char="•"/>
              </a:pPr>
              <a:r>
                <a:rPr lang="en-US" sz="1733" dirty="0"/>
                <a:t>Impact of long-term technology use on patient- and caregiver- reported outcomes</a:t>
              </a:r>
            </a:p>
            <a:p>
              <a:pPr marL="76198" lvl="1" indent="-76198" defTabSz="651917">
                <a:lnSpc>
                  <a:spcPct val="90000"/>
                </a:lnSpc>
                <a:spcBef>
                  <a:spcPct val="0"/>
                </a:spcBef>
                <a:spcAft>
                  <a:spcPct val="15000"/>
                </a:spcAft>
                <a:buChar char="•"/>
              </a:pPr>
              <a:r>
                <a:rPr lang="en-US" sz="1733" dirty="0"/>
                <a:t>Strategies to deploy technology for older adults across health status categories</a:t>
              </a:r>
            </a:p>
            <a:p>
              <a:pPr marL="76198" lvl="1" indent="-76198" defTabSz="651917">
                <a:lnSpc>
                  <a:spcPct val="90000"/>
                </a:lnSpc>
                <a:spcBef>
                  <a:spcPct val="0"/>
                </a:spcBef>
                <a:spcAft>
                  <a:spcPct val="15000"/>
                </a:spcAft>
                <a:buChar char="•"/>
              </a:pPr>
              <a:r>
                <a:rPr lang="en-US" sz="1733" dirty="0"/>
                <a:t>Integration with other remote patient monitoring </a:t>
              </a:r>
            </a:p>
            <a:p>
              <a:pPr marL="76198" lvl="1" indent="-76198" defTabSz="651917">
                <a:lnSpc>
                  <a:spcPct val="90000"/>
                </a:lnSpc>
                <a:spcBef>
                  <a:spcPct val="0"/>
                </a:spcBef>
                <a:spcAft>
                  <a:spcPct val="15000"/>
                </a:spcAft>
                <a:buChar char="•"/>
              </a:pPr>
              <a:r>
                <a:rPr lang="en-US" sz="1733" dirty="0"/>
                <a:t>Interventions to address provider-level and structural barriers to technology adoption</a:t>
              </a:r>
            </a:p>
            <a:p>
              <a:pPr marL="76198" lvl="1" indent="-76198" defTabSz="651917">
                <a:lnSpc>
                  <a:spcPct val="90000"/>
                </a:lnSpc>
                <a:spcBef>
                  <a:spcPct val="0"/>
                </a:spcBef>
                <a:spcAft>
                  <a:spcPct val="15000"/>
                </a:spcAft>
                <a:buChar char="•"/>
              </a:pPr>
              <a:r>
                <a:rPr lang="en-US" sz="1733" dirty="0"/>
                <a:t>Economic evaluation </a:t>
              </a:r>
            </a:p>
            <a:p>
              <a:pPr marL="76198" lvl="1" indent="-76198" defTabSz="651917">
                <a:lnSpc>
                  <a:spcPct val="90000"/>
                </a:lnSpc>
                <a:spcBef>
                  <a:spcPct val="0"/>
                </a:spcBef>
                <a:spcAft>
                  <a:spcPct val="15000"/>
                </a:spcAft>
                <a:buChar char="•"/>
              </a:pPr>
              <a:endParaRPr lang="en-US" sz="1733" dirty="0"/>
            </a:p>
          </p:txBody>
        </p:sp>
        <p:sp>
          <p:nvSpPr>
            <p:cNvPr id="9" name="Freeform: Shape 8">
              <a:extLst>
                <a:ext uri="{FF2B5EF4-FFF2-40B4-BE49-F238E27FC236}">
                  <a16:creationId xmlns:a16="http://schemas.microsoft.com/office/drawing/2014/main" id="{C32754B8-3A82-802D-8F36-9A00BD604014}"/>
                </a:ext>
              </a:extLst>
            </p:cNvPr>
            <p:cNvSpPr/>
            <p:nvPr/>
          </p:nvSpPr>
          <p:spPr>
            <a:xfrm>
              <a:off x="5536078" y="2756382"/>
              <a:ext cx="3522197" cy="2272818"/>
            </a:xfrm>
            <a:custGeom>
              <a:avLst/>
              <a:gdLst>
                <a:gd name="connsiteX0" fmla="*/ 0 w 3429000"/>
                <a:gd name="connsiteY0" fmla="*/ 0 h 2472117"/>
                <a:gd name="connsiteX1" fmla="*/ 3429000 w 3429000"/>
                <a:gd name="connsiteY1" fmla="*/ 0 h 2472117"/>
                <a:gd name="connsiteX2" fmla="*/ 3429000 w 3429000"/>
                <a:gd name="connsiteY2" fmla="*/ 2472117 h 2472117"/>
                <a:gd name="connsiteX3" fmla="*/ 0 w 3429000"/>
                <a:gd name="connsiteY3" fmla="*/ 2472117 h 2472117"/>
                <a:gd name="connsiteX4" fmla="*/ 0 w 3429000"/>
                <a:gd name="connsiteY4" fmla="*/ 0 h 2472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2472117">
                  <a:moveTo>
                    <a:pt x="0" y="0"/>
                  </a:moveTo>
                  <a:lnTo>
                    <a:pt x="3429000" y="0"/>
                  </a:lnTo>
                  <a:lnTo>
                    <a:pt x="3429000" y="2472117"/>
                  </a:lnTo>
                  <a:lnTo>
                    <a:pt x="0" y="2472117"/>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920" tIns="217944" rIns="0" bIns="104309" numCol="1" spcCol="1270" anchor="t" anchorCtr="0">
              <a:noAutofit/>
            </a:bodyPr>
            <a:lstStyle/>
            <a:p>
              <a:pPr marL="76198" lvl="1" indent="-76198" defTabSz="651917">
                <a:lnSpc>
                  <a:spcPct val="90000"/>
                </a:lnSpc>
                <a:spcBef>
                  <a:spcPct val="0"/>
                </a:spcBef>
                <a:spcAft>
                  <a:spcPct val="15000"/>
                </a:spcAft>
                <a:buChar char="•"/>
              </a:pPr>
              <a:r>
                <a:rPr lang="en-US" sz="1733" dirty="0"/>
                <a:t>Inequities in structural factors, social determinants of health, and access to technology and its resources (e.g., internet)</a:t>
              </a:r>
            </a:p>
            <a:p>
              <a:pPr marL="76198" lvl="1" indent="-76198" defTabSz="651917">
                <a:lnSpc>
                  <a:spcPct val="90000"/>
                </a:lnSpc>
                <a:spcBef>
                  <a:spcPct val="0"/>
                </a:spcBef>
                <a:spcAft>
                  <a:spcPct val="15000"/>
                </a:spcAft>
                <a:buChar char="•"/>
              </a:pPr>
              <a:r>
                <a:rPr lang="en-US" sz="1733" dirty="0"/>
                <a:t>Variable technologic literacy and attitudes towards technology in older adults</a:t>
              </a:r>
            </a:p>
            <a:p>
              <a:pPr marL="76198" lvl="1" indent="-76198" defTabSz="651917">
                <a:lnSpc>
                  <a:spcPct val="90000"/>
                </a:lnSpc>
                <a:spcBef>
                  <a:spcPct val="0"/>
                </a:spcBef>
                <a:spcAft>
                  <a:spcPct val="15000"/>
                </a:spcAft>
                <a:buChar char="•"/>
              </a:pPr>
              <a:r>
                <a:rPr lang="en-US" sz="1733" dirty="0"/>
                <a:t>Limited primary care provider education, experience, and resources for starting or utilizing diabetes technology</a:t>
              </a:r>
            </a:p>
            <a:p>
              <a:pPr marL="76198" lvl="1" indent="-76198" defTabSz="651917">
                <a:lnSpc>
                  <a:spcPct val="90000"/>
                </a:lnSpc>
                <a:spcBef>
                  <a:spcPct val="0"/>
                </a:spcBef>
                <a:spcAft>
                  <a:spcPct val="15000"/>
                </a:spcAft>
                <a:buChar char="•"/>
              </a:pPr>
              <a:r>
                <a:rPr lang="en-US" sz="1733" dirty="0"/>
                <a:t>Limited long-term care provider and staff education on technology</a:t>
              </a:r>
            </a:p>
            <a:p>
              <a:pPr marL="76198" lvl="1" indent="-76198" defTabSz="651917">
                <a:lnSpc>
                  <a:spcPct val="90000"/>
                </a:lnSpc>
                <a:spcBef>
                  <a:spcPct val="0"/>
                </a:spcBef>
                <a:spcAft>
                  <a:spcPct val="15000"/>
                </a:spcAft>
                <a:buChar char="•"/>
              </a:pPr>
              <a:r>
                <a:rPr lang="en-US" sz="1733" dirty="0"/>
                <a:t>Lack of integration into electronic health records</a:t>
              </a:r>
            </a:p>
          </p:txBody>
        </p:sp>
      </p:grpSp>
      <p:sp>
        <p:nvSpPr>
          <p:cNvPr id="3" name="Arrow: Right 2">
            <a:extLst>
              <a:ext uri="{FF2B5EF4-FFF2-40B4-BE49-F238E27FC236}">
                <a16:creationId xmlns:a16="http://schemas.microsoft.com/office/drawing/2014/main" id="{DCF61004-652F-C783-2475-933D63C7C686}"/>
              </a:ext>
            </a:extLst>
          </p:cNvPr>
          <p:cNvSpPr/>
          <p:nvPr/>
        </p:nvSpPr>
        <p:spPr>
          <a:xfrm rot="3730208">
            <a:off x="5814747" y="4338638"/>
            <a:ext cx="2060821" cy="109151"/>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pic>
        <p:nvPicPr>
          <p:cNvPr id="15" name="Graphic 14" descr="Statistics outline">
            <a:extLst>
              <a:ext uri="{FF2B5EF4-FFF2-40B4-BE49-F238E27FC236}">
                <a16:creationId xmlns:a16="http://schemas.microsoft.com/office/drawing/2014/main" id="{FD683D8B-564B-D305-87C5-391E24548CA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57300" y="393700"/>
            <a:ext cx="1219200" cy="1219200"/>
          </a:xfrm>
          <a:prstGeom prst="rect">
            <a:avLst/>
          </a:prstGeom>
        </p:spPr>
      </p:pic>
      <p:pic>
        <p:nvPicPr>
          <p:cNvPr id="18" name="Graphic 17" descr="Smart Phone outline">
            <a:extLst>
              <a:ext uri="{FF2B5EF4-FFF2-40B4-BE49-F238E27FC236}">
                <a16:creationId xmlns:a16="http://schemas.microsoft.com/office/drawing/2014/main" id="{F3CA0754-B37D-3536-6583-45D73F9FF0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06400" y="301600"/>
            <a:ext cx="1219200" cy="1219200"/>
          </a:xfrm>
          <a:prstGeom prst="rect">
            <a:avLst/>
          </a:prstGeom>
        </p:spPr>
      </p:pic>
      <p:sp>
        <p:nvSpPr>
          <p:cNvPr id="13" name="Rectangle 12">
            <a:extLst>
              <a:ext uri="{FF2B5EF4-FFF2-40B4-BE49-F238E27FC236}">
                <a16:creationId xmlns:a16="http://schemas.microsoft.com/office/drawing/2014/main" id="{319AC1A1-9011-DCF0-ABE9-E45D098EB34C}"/>
              </a:ext>
            </a:extLst>
          </p:cNvPr>
          <p:cNvSpPr/>
          <p:nvPr/>
        </p:nvSpPr>
        <p:spPr>
          <a:xfrm>
            <a:off x="7146257" y="84667"/>
            <a:ext cx="2641600"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Research Gaps </a:t>
            </a:r>
          </a:p>
        </p:txBody>
      </p:sp>
      <p:sp>
        <p:nvSpPr>
          <p:cNvPr id="14" name="Rectangle 13">
            <a:extLst>
              <a:ext uri="{FF2B5EF4-FFF2-40B4-BE49-F238E27FC236}">
                <a16:creationId xmlns:a16="http://schemas.microsoft.com/office/drawing/2014/main" id="{49D31A42-20DD-AF3B-8773-CCE6958FE5D6}"/>
              </a:ext>
            </a:extLst>
          </p:cNvPr>
          <p:cNvSpPr/>
          <p:nvPr/>
        </p:nvSpPr>
        <p:spPr>
          <a:xfrm>
            <a:off x="7146258" y="3321316"/>
            <a:ext cx="4892061" cy="487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1066773">
              <a:lnSpc>
                <a:spcPct val="90000"/>
              </a:lnSpc>
              <a:spcBef>
                <a:spcPct val="0"/>
              </a:spcBef>
              <a:spcAft>
                <a:spcPct val="35000"/>
              </a:spcAft>
            </a:pPr>
            <a:r>
              <a:rPr lang="en-US" sz="2400" b="1" dirty="0"/>
              <a:t>Clinical Implementation Challenges  </a:t>
            </a:r>
          </a:p>
        </p:txBody>
      </p:sp>
      <p:sp>
        <p:nvSpPr>
          <p:cNvPr id="2" name="Freeform: Shape 1">
            <a:extLst>
              <a:ext uri="{FF2B5EF4-FFF2-40B4-BE49-F238E27FC236}">
                <a16:creationId xmlns:a16="http://schemas.microsoft.com/office/drawing/2014/main" id="{EF3239E6-F65A-0ADF-FFF1-2E6C7B277BDE}"/>
              </a:ext>
            </a:extLst>
          </p:cNvPr>
          <p:cNvSpPr/>
          <p:nvPr/>
        </p:nvSpPr>
        <p:spPr>
          <a:xfrm>
            <a:off x="16933" y="1947333"/>
            <a:ext cx="3692963" cy="1473200"/>
          </a:xfrm>
          <a:custGeom>
            <a:avLst/>
            <a:gdLst>
              <a:gd name="connsiteX0" fmla="*/ 0 w 3429000"/>
              <a:gd name="connsiteY0" fmla="*/ 0 h 2472117"/>
              <a:gd name="connsiteX1" fmla="*/ 3429000 w 3429000"/>
              <a:gd name="connsiteY1" fmla="*/ 0 h 2472117"/>
              <a:gd name="connsiteX2" fmla="*/ 3429000 w 3429000"/>
              <a:gd name="connsiteY2" fmla="*/ 2472117 h 2472117"/>
              <a:gd name="connsiteX3" fmla="*/ 0 w 3429000"/>
              <a:gd name="connsiteY3" fmla="*/ 2472117 h 2472117"/>
              <a:gd name="connsiteX4" fmla="*/ 0 w 3429000"/>
              <a:gd name="connsiteY4" fmla="*/ 0 h 2472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2472117">
                <a:moveTo>
                  <a:pt x="0" y="0"/>
                </a:moveTo>
                <a:lnTo>
                  <a:pt x="3429000" y="0"/>
                </a:lnTo>
                <a:lnTo>
                  <a:pt x="3429000" y="2472117"/>
                </a:lnTo>
                <a:lnTo>
                  <a:pt x="0" y="2472117"/>
                </a:lnTo>
                <a:lnTo>
                  <a:pt x="0" y="0"/>
                </a:lnTo>
                <a:close/>
              </a:path>
            </a:pathLst>
          </a:cu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920" tIns="217944" rIns="0" bIns="104309" numCol="1" spcCol="1270" anchor="t" anchorCtr="0">
            <a:noAutofit/>
          </a:bodyPr>
          <a:lstStyle/>
          <a:p>
            <a:pPr marL="76198" lvl="1" indent="-76198" defTabSz="651917">
              <a:lnSpc>
                <a:spcPct val="90000"/>
              </a:lnSpc>
              <a:spcBef>
                <a:spcPct val="0"/>
              </a:spcBef>
              <a:spcAft>
                <a:spcPct val="15000"/>
              </a:spcAft>
              <a:buChar char="•"/>
            </a:pPr>
            <a:r>
              <a:rPr lang="en-US" sz="1733" dirty="0"/>
              <a:t>Continuous glucose monitoring</a:t>
            </a:r>
          </a:p>
          <a:p>
            <a:pPr marL="76198" lvl="1" indent="-76198" defTabSz="651917">
              <a:lnSpc>
                <a:spcPct val="90000"/>
              </a:lnSpc>
              <a:spcBef>
                <a:spcPct val="0"/>
              </a:spcBef>
              <a:spcAft>
                <a:spcPct val="15000"/>
              </a:spcAft>
              <a:buChar char="•"/>
            </a:pPr>
            <a:r>
              <a:rPr lang="en-US" sz="1733" dirty="0"/>
              <a:t>Insulin pumps</a:t>
            </a:r>
          </a:p>
          <a:p>
            <a:pPr marL="76198" lvl="1" indent="-76198" defTabSz="651917">
              <a:lnSpc>
                <a:spcPct val="90000"/>
              </a:lnSpc>
              <a:spcBef>
                <a:spcPct val="0"/>
              </a:spcBef>
              <a:spcAft>
                <a:spcPct val="15000"/>
              </a:spcAft>
              <a:buChar char="•"/>
            </a:pPr>
            <a:r>
              <a:rPr lang="en-US" sz="1733" dirty="0"/>
              <a:t>Bluetooth enabled insulin pens</a:t>
            </a:r>
          </a:p>
          <a:p>
            <a:pPr marL="76198" lvl="1" indent="-76198" defTabSz="651917">
              <a:lnSpc>
                <a:spcPct val="90000"/>
              </a:lnSpc>
              <a:spcBef>
                <a:spcPct val="0"/>
              </a:spcBef>
              <a:spcAft>
                <a:spcPct val="15000"/>
              </a:spcAft>
              <a:buChar char="•"/>
            </a:pPr>
            <a:r>
              <a:rPr lang="en-US" sz="1733" dirty="0"/>
              <a:t>Automated insulin delivery systems</a:t>
            </a:r>
          </a:p>
        </p:txBody>
      </p:sp>
      <p:sp>
        <p:nvSpPr>
          <p:cNvPr id="16" name="Freeform: Shape 15">
            <a:extLst>
              <a:ext uri="{FF2B5EF4-FFF2-40B4-BE49-F238E27FC236}">
                <a16:creationId xmlns:a16="http://schemas.microsoft.com/office/drawing/2014/main" id="{07050A6E-AB42-4101-ED47-52608D3CC0F6}"/>
              </a:ext>
            </a:extLst>
          </p:cNvPr>
          <p:cNvSpPr/>
          <p:nvPr/>
        </p:nvSpPr>
        <p:spPr>
          <a:xfrm>
            <a:off x="0" y="5537200"/>
            <a:ext cx="3826933" cy="1473200"/>
          </a:xfrm>
          <a:custGeom>
            <a:avLst/>
            <a:gdLst>
              <a:gd name="connsiteX0" fmla="*/ 0 w 3429000"/>
              <a:gd name="connsiteY0" fmla="*/ 0 h 2472117"/>
              <a:gd name="connsiteX1" fmla="*/ 3429000 w 3429000"/>
              <a:gd name="connsiteY1" fmla="*/ 0 h 2472117"/>
              <a:gd name="connsiteX2" fmla="*/ 3429000 w 3429000"/>
              <a:gd name="connsiteY2" fmla="*/ 2472117 h 2472117"/>
              <a:gd name="connsiteX3" fmla="*/ 0 w 3429000"/>
              <a:gd name="connsiteY3" fmla="*/ 2472117 h 2472117"/>
              <a:gd name="connsiteX4" fmla="*/ 0 w 3429000"/>
              <a:gd name="connsiteY4" fmla="*/ 0 h 2472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2472117">
                <a:moveTo>
                  <a:pt x="0" y="0"/>
                </a:moveTo>
                <a:lnTo>
                  <a:pt x="3429000" y="0"/>
                </a:lnTo>
                <a:lnTo>
                  <a:pt x="3429000" y="2472117"/>
                </a:lnTo>
                <a:lnTo>
                  <a:pt x="0" y="2472117"/>
                </a:lnTo>
                <a:lnTo>
                  <a:pt x="0" y="0"/>
                </a:lnTo>
                <a:close/>
              </a:path>
            </a:pathLst>
          </a:cu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920" tIns="217944" rIns="0" bIns="104309" numCol="1" spcCol="1270" anchor="t" anchorCtr="0">
            <a:noAutofit/>
          </a:bodyPr>
          <a:lstStyle/>
          <a:p>
            <a:pPr marL="76198" lvl="1" indent="-76198" defTabSz="651917">
              <a:lnSpc>
                <a:spcPct val="90000"/>
              </a:lnSpc>
              <a:spcBef>
                <a:spcPct val="0"/>
              </a:spcBef>
              <a:spcAft>
                <a:spcPct val="15000"/>
              </a:spcAft>
              <a:buChar char="•"/>
            </a:pPr>
            <a:r>
              <a:rPr lang="en-US" sz="1733" dirty="0"/>
              <a:t>Growing population of adults ages ≥65 years of age with type 1 and 2 diabetes</a:t>
            </a:r>
          </a:p>
          <a:p>
            <a:pPr marL="76198" lvl="1" indent="-76198" defTabSz="651917">
              <a:lnSpc>
                <a:spcPct val="90000"/>
              </a:lnSpc>
              <a:spcBef>
                <a:spcPct val="0"/>
              </a:spcBef>
              <a:spcAft>
                <a:spcPct val="15000"/>
              </a:spcAft>
              <a:buChar char="•"/>
            </a:pPr>
            <a:r>
              <a:rPr lang="en-US" sz="1733" dirty="0"/>
              <a:t>Heterogenous biopsychological needs</a:t>
            </a:r>
          </a:p>
          <a:p>
            <a:pPr marL="76198" lvl="1" indent="-76198" defTabSz="651917">
              <a:lnSpc>
                <a:spcPct val="90000"/>
              </a:lnSpc>
              <a:spcBef>
                <a:spcPct val="0"/>
              </a:spcBef>
              <a:spcAft>
                <a:spcPct val="15000"/>
              </a:spcAft>
              <a:buChar char="•"/>
            </a:pPr>
            <a:r>
              <a:rPr lang="en-US" sz="1733" dirty="0"/>
              <a:t>Distinct priorities of care </a:t>
            </a:r>
          </a:p>
        </p:txBody>
      </p:sp>
      <p:sp>
        <p:nvSpPr>
          <p:cNvPr id="17" name="Freeform: Shape 16">
            <a:extLst>
              <a:ext uri="{FF2B5EF4-FFF2-40B4-BE49-F238E27FC236}">
                <a16:creationId xmlns:a16="http://schemas.microsoft.com/office/drawing/2014/main" id="{478AAE09-530D-433F-B5F7-E3BA3530CFCE}"/>
              </a:ext>
            </a:extLst>
          </p:cNvPr>
          <p:cNvSpPr/>
          <p:nvPr/>
        </p:nvSpPr>
        <p:spPr>
          <a:xfrm>
            <a:off x="3606800" y="3327400"/>
            <a:ext cx="2658533" cy="1473200"/>
          </a:xfrm>
          <a:custGeom>
            <a:avLst/>
            <a:gdLst>
              <a:gd name="connsiteX0" fmla="*/ 0 w 3429000"/>
              <a:gd name="connsiteY0" fmla="*/ 0 h 2472117"/>
              <a:gd name="connsiteX1" fmla="*/ 3429000 w 3429000"/>
              <a:gd name="connsiteY1" fmla="*/ 0 h 2472117"/>
              <a:gd name="connsiteX2" fmla="*/ 3429000 w 3429000"/>
              <a:gd name="connsiteY2" fmla="*/ 2472117 h 2472117"/>
              <a:gd name="connsiteX3" fmla="*/ 0 w 3429000"/>
              <a:gd name="connsiteY3" fmla="*/ 2472117 h 2472117"/>
              <a:gd name="connsiteX4" fmla="*/ 0 w 3429000"/>
              <a:gd name="connsiteY4" fmla="*/ 0 h 2472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2472117">
                <a:moveTo>
                  <a:pt x="0" y="0"/>
                </a:moveTo>
                <a:lnTo>
                  <a:pt x="3429000" y="0"/>
                </a:lnTo>
                <a:lnTo>
                  <a:pt x="3429000" y="2472117"/>
                </a:lnTo>
                <a:lnTo>
                  <a:pt x="0" y="2472117"/>
                </a:lnTo>
                <a:lnTo>
                  <a:pt x="0" y="0"/>
                </a:lnTo>
                <a:close/>
              </a:path>
            </a:pathLst>
          </a:cu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920" tIns="217944" rIns="0" bIns="104309" numCol="1" spcCol="1270" anchor="t" anchorCtr="0">
            <a:noAutofit/>
          </a:bodyPr>
          <a:lstStyle/>
          <a:p>
            <a:pPr marL="76198" lvl="1" indent="-76198" defTabSz="651917">
              <a:lnSpc>
                <a:spcPct val="90000"/>
              </a:lnSpc>
              <a:spcBef>
                <a:spcPct val="0"/>
              </a:spcBef>
              <a:spcAft>
                <a:spcPct val="15000"/>
              </a:spcAft>
              <a:buChar char="•"/>
            </a:pPr>
            <a:r>
              <a:rPr lang="en-US" sz="1733" dirty="0"/>
              <a:t>Diabetes technology trials have included ambulatory adults in 60’s using insulin </a:t>
            </a:r>
          </a:p>
          <a:p>
            <a:pPr marL="76198" lvl="1" indent="-76198" defTabSz="651917">
              <a:lnSpc>
                <a:spcPct val="90000"/>
              </a:lnSpc>
              <a:spcBef>
                <a:spcPct val="0"/>
              </a:spcBef>
              <a:spcAft>
                <a:spcPct val="15000"/>
              </a:spcAft>
              <a:buChar char="•"/>
            </a:pPr>
            <a:r>
              <a:rPr lang="en-US" sz="1733" dirty="0"/>
              <a:t>Lack of studies in adults over 70’s and 80’s</a:t>
            </a:r>
          </a:p>
          <a:p>
            <a:pPr marL="76198" lvl="1" indent="-76198" defTabSz="651917">
              <a:lnSpc>
                <a:spcPct val="90000"/>
              </a:lnSpc>
              <a:spcBef>
                <a:spcPct val="0"/>
              </a:spcBef>
              <a:spcAft>
                <a:spcPct val="15000"/>
              </a:spcAft>
              <a:buChar char="•"/>
            </a:pPr>
            <a:r>
              <a:rPr lang="en-US" sz="1733" dirty="0"/>
              <a:t>Lack of studies in complex, multimorbid, </a:t>
            </a:r>
            <a:r>
              <a:rPr lang="en-US" sz="1733"/>
              <a:t>functionally-impaired </a:t>
            </a:r>
            <a:endParaRPr lang="en-US" sz="1733" dirty="0"/>
          </a:p>
          <a:p>
            <a:pPr marL="76198" lvl="1" indent="-76198" defTabSz="651917">
              <a:lnSpc>
                <a:spcPct val="90000"/>
              </a:lnSpc>
              <a:spcBef>
                <a:spcPct val="0"/>
              </a:spcBef>
              <a:spcAft>
                <a:spcPct val="15000"/>
              </a:spcAft>
              <a:buChar char="•"/>
            </a:pPr>
            <a:endParaRPr lang="en-US" sz="1733" dirty="0"/>
          </a:p>
        </p:txBody>
      </p:sp>
      <p:sp>
        <p:nvSpPr>
          <p:cNvPr id="19" name="Rectangle 18">
            <a:extLst>
              <a:ext uri="{FF2B5EF4-FFF2-40B4-BE49-F238E27FC236}">
                <a16:creationId xmlns:a16="http://schemas.microsoft.com/office/drawing/2014/main" id="{796403D3-35FB-3186-18E5-809B61D31884}"/>
              </a:ext>
            </a:extLst>
          </p:cNvPr>
          <p:cNvSpPr/>
          <p:nvPr/>
        </p:nvSpPr>
        <p:spPr>
          <a:xfrm>
            <a:off x="0" y="0"/>
            <a:ext cx="12192000" cy="6858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a:extLst>
              <a:ext uri="{FF2B5EF4-FFF2-40B4-BE49-F238E27FC236}">
                <a16:creationId xmlns:a16="http://schemas.microsoft.com/office/drawing/2014/main" id="{BF50713D-4EFE-8829-9341-BDF4D239DD60}"/>
              </a:ext>
            </a:extLst>
          </p:cNvPr>
          <p:cNvSpPr txBox="1"/>
          <p:nvPr/>
        </p:nvSpPr>
        <p:spPr>
          <a:xfrm>
            <a:off x="3441700" y="567267"/>
            <a:ext cx="3300505" cy="923330"/>
          </a:xfrm>
          <a:prstGeom prst="rect">
            <a:avLst/>
          </a:prstGeom>
          <a:noFill/>
        </p:spPr>
        <p:txBody>
          <a:bodyPr wrap="square" rtlCol="0">
            <a:spAutoFit/>
          </a:bodyPr>
          <a:lstStyle/>
          <a:p>
            <a:r>
              <a:rPr lang="en-US" b="1" dirty="0">
                <a:solidFill>
                  <a:srgbClr val="00B0F0"/>
                </a:solidFill>
              </a:rPr>
              <a:t>The Growing Role of Technology in the Care of Older Adults With Diabetes </a:t>
            </a:r>
            <a:r>
              <a:rPr lang="en-US" i="1" dirty="0">
                <a:solidFill>
                  <a:srgbClr val="00B0F0"/>
                </a:solidFill>
              </a:rPr>
              <a:t>Diabetes Care 2023</a:t>
            </a:r>
            <a:endParaRPr lang="en-GB" i="1" dirty="0">
              <a:solidFill>
                <a:srgbClr val="00B0F0"/>
              </a:solidFill>
            </a:endParaRPr>
          </a:p>
        </p:txBody>
      </p:sp>
      <p:sp>
        <p:nvSpPr>
          <p:cNvPr id="12" name="TextBox 11">
            <a:extLst>
              <a:ext uri="{FF2B5EF4-FFF2-40B4-BE49-F238E27FC236}">
                <a16:creationId xmlns:a16="http://schemas.microsoft.com/office/drawing/2014/main" id="{DB078A69-6F05-64A4-FD63-999E183C4522}"/>
              </a:ext>
            </a:extLst>
          </p:cNvPr>
          <p:cNvSpPr txBox="1"/>
          <p:nvPr/>
        </p:nvSpPr>
        <p:spPr>
          <a:xfrm>
            <a:off x="3937518" y="6092890"/>
            <a:ext cx="2985105" cy="646331"/>
          </a:xfrm>
          <a:prstGeom prst="rect">
            <a:avLst/>
          </a:prstGeom>
          <a:noFill/>
        </p:spPr>
        <p:txBody>
          <a:bodyPr wrap="square" rtlCol="0">
            <a:spAutoFit/>
          </a:bodyPr>
          <a:lstStyle/>
          <a:p>
            <a:r>
              <a:rPr lang="en-GB" i="1" dirty="0">
                <a:solidFill>
                  <a:schemeClr val="accent2"/>
                </a:solidFill>
              </a:rPr>
              <a:t>Elbert S. Huang, Alan Sinclair, Paul R. </a:t>
            </a:r>
            <a:r>
              <a:rPr lang="en-GB" i="1" dirty="0" err="1">
                <a:solidFill>
                  <a:schemeClr val="accent2"/>
                </a:solidFill>
              </a:rPr>
              <a:t>Conlin</a:t>
            </a:r>
            <a:r>
              <a:rPr lang="en-GB" i="1" dirty="0">
                <a:solidFill>
                  <a:schemeClr val="accent2"/>
                </a:solidFill>
              </a:rPr>
              <a:t>, et al. </a:t>
            </a:r>
          </a:p>
        </p:txBody>
      </p:sp>
    </p:spTree>
    <p:extLst>
      <p:ext uri="{BB962C8B-B14F-4D97-AF65-F5344CB8AC3E}">
        <p14:creationId xmlns:p14="http://schemas.microsoft.com/office/powerpoint/2010/main" val="1937861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881B7-CD86-AB4C-47FD-2DE28F805F02}"/>
              </a:ext>
            </a:extLst>
          </p:cNvPr>
          <p:cNvSpPr>
            <a:spLocks noGrp="1"/>
          </p:cNvSpPr>
          <p:nvPr>
            <p:ph type="title"/>
          </p:nvPr>
        </p:nvSpPr>
        <p:spPr>
          <a:solidFill>
            <a:srgbClr val="FFC000"/>
          </a:solidFill>
        </p:spPr>
        <p:txBody>
          <a:bodyPr/>
          <a:lstStyle/>
          <a:p>
            <a:pPr algn="ctr"/>
            <a:r>
              <a:rPr lang="en-US" b="1" dirty="0" err="1"/>
              <a:t>EuGMS</a:t>
            </a:r>
            <a:r>
              <a:rPr lang="en-US" b="1" dirty="0"/>
              <a:t> and EDWPOP Primary Care Guidelines 2023</a:t>
            </a:r>
            <a:endParaRPr lang="en-GB" b="1" dirty="0"/>
          </a:p>
        </p:txBody>
      </p:sp>
      <p:sp>
        <p:nvSpPr>
          <p:cNvPr id="3" name="Text Placeholder 2">
            <a:extLst>
              <a:ext uri="{FF2B5EF4-FFF2-40B4-BE49-F238E27FC236}">
                <a16:creationId xmlns:a16="http://schemas.microsoft.com/office/drawing/2014/main" id="{BEFB0388-FDBE-ED4F-4AC8-DE9506B3C063}"/>
              </a:ext>
            </a:extLst>
          </p:cNvPr>
          <p:cNvSpPr>
            <a:spLocks noGrp="1"/>
          </p:cNvSpPr>
          <p:nvPr>
            <p:ph type="body" idx="1"/>
          </p:nvPr>
        </p:nvSpPr>
        <p:spPr/>
        <p:txBody>
          <a:bodyPr/>
          <a:lstStyle/>
          <a:p>
            <a:endParaRPr lang="en-GB"/>
          </a:p>
        </p:txBody>
      </p:sp>
      <p:pic>
        <p:nvPicPr>
          <p:cNvPr id="8" name="Content Placeholder 7">
            <a:extLst>
              <a:ext uri="{FF2B5EF4-FFF2-40B4-BE49-F238E27FC236}">
                <a16:creationId xmlns:a16="http://schemas.microsoft.com/office/drawing/2014/main" id="{639A30B4-7BEB-3764-6402-E855ACEE2735}"/>
              </a:ext>
            </a:extLst>
          </p:cNvPr>
          <p:cNvPicPr>
            <a:picLocks noGrp="1" noChangeAspect="1"/>
          </p:cNvPicPr>
          <p:nvPr>
            <p:ph sz="half" idx="2"/>
          </p:nvPr>
        </p:nvPicPr>
        <p:blipFill>
          <a:blip r:embed="rId2"/>
          <a:stretch>
            <a:fillRect/>
          </a:stretch>
        </p:blipFill>
        <p:spPr>
          <a:xfrm>
            <a:off x="987554" y="1681163"/>
            <a:ext cx="4862254" cy="3803472"/>
          </a:xfrm>
        </p:spPr>
      </p:pic>
      <p:sp>
        <p:nvSpPr>
          <p:cNvPr id="5" name="Text Placeholder 4">
            <a:extLst>
              <a:ext uri="{FF2B5EF4-FFF2-40B4-BE49-F238E27FC236}">
                <a16:creationId xmlns:a16="http://schemas.microsoft.com/office/drawing/2014/main" id="{14BEB07D-A83B-BEEF-ADBA-EDBDB49563A0}"/>
              </a:ext>
            </a:extLst>
          </p:cNvPr>
          <p:cNvSpPr>
            <a:spLocks noGrp="1"/>
          </p:cNvSpPr>
          <p:nvPr>
            <p:ph type="body" sz="quarter" idx="3"/>
          </p:nvPr>
        </p:nvSpPr>
        <p:spPr/>
        <p:txBody>
          <a:bodyPr/>
          <a:lstStyle/>
          <a:p>
            <a:endParaRPr lang="en-GB"/>
          </a:p>
        </p:txBody>
      </p:sp>
      <p:pic>
        <p:nvPicPr>
          <p:cNvPr id="14" name="Content Placeholder 13">
            <a:extLst>
              <a:ext uri="{FF2B5EF4-FFF2-40B4-BE49-F238E27FC236}">
                <a16:creationId xmlns:a16="http://schemas.microsoft.com/office/drawing/2014/main" id="{D898B057-835A-EB99-9227-5AAF65E57F04}"/>
              </a:ext>
            </a:extLst>
          </p:cNvPr>
          <p:cNvPicPr>
            <a:picLocks noGrp="1" noChangeAspect="1"/>
          </p:cNvPicPr>
          <p:nvPr>
            <p:ph sz="quarter" idx="4"/>
          </p:nvPr>
        </p:nvPicPr>
        <p:blipFill>
          <a:blip r:embed="rId3"/>
          <a:stretch>
            <a:fillRect/>
          </a:stretch>
        </p:blipFill>
        <p:spPr>
          <a:xfrm>
            <a:off x="6342194" y="1873929"/>
            <a:ext cx="4284517" cy="3732613"/>
          </a:xfrm>
        </p:spPr>
      </p:pic>
    </p:spTree>
    <p:extLst>
      <p:ext uri="{BB962C8B-B14F-4D97-AF65-F5344CB8AC3E}">
        <p14:creationId xmlns:p14="http://schemas.microsoft.com/office/powerpoint/2010/main" val="3859082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28843-1CA3-B1AC-1A1A-BF7C290D8204}"/>
              </a:ext>
            </a:extLst>
          </p:cNvPr>
          <p:cNvSpPr>
            <a:spLocks noGrp="1"/>
          </p:cNvSpPr>
          <p:nvPr>
            <p:ph type="title"/>
          </p:nvPr>
        </p:nvSpPr>
        <p:spPr>
          <a:solidFill>
            <a:srgbClr val="FFC000"/>
          </a:solidFill>
        </p:spPr>
        <p:txBody>
          <a:bodyPr/>
          <a:lstStyle/>
          <a:p>
            <a:r>
              <a:rPr lang="en-US" dirty="0"/>
              <a:t>Rationale and Defining Special Needs of Older Adults with Diabetes</a:t>
            </a:r>
            <a:endParaRPr lang="en-GB" dirty="0"/>
          </a:p>
        </p:txBody>
      </p:sp>
      <p:sp>
        <p:nvSpPr>
          <p:cNvPr id="3" name="Text Placeholder 2">
            <a:extLst>
              <a:ext uri="{FF2B5EF4-FFF2-40B4-BE49-F238E27FC236}">
                <a16:creationId xmlns:a16="http://schemas.microsoft.com/office/drawing/2014/main" id="{BD948623-789F-82E4-8247-865219E14328}"/>
              </a:ext>
            </a:extLst>
          </p:cNvPr>
          <p:cNvSpPr>
            <a:spLocks noGrp="1"/>
          </p:cNvSpPr>
          <p:nvPr>
            <p:ph type="body" idx="1"/>
          </p:nvPr>
        </p:nvSpPr>
        <p:spPr/>
        <p:txBody>
          <a:bodyPr/>
          <a:lstStyle/>
          <a:p>
            <a:r>
              <a:rPr lang="en-US" dirty="0"/>
              <a:t>Rationale</a:t>
            </a:r>
            <a:endParaRPr lang="en-GB" dirty="0"/>
          </a:p>
        </p:txBody>
      </p:sp>
      <p:sp>
        <p:nvSpPr>
          <p:cNvPr id="4" name="Content Placeholder 3">
            <a:extLst>
              <a:ext uri="{FF2B5EF4-FFF2-40B4-BE49-F238E27FC236}">
                <a16:creationId xmlns:a16="http://schemas.microsoft.com/office/drawing/2014/main" id="{7B11480F-72D2-0404-B7DE-044475FF438D}"/>
              </a:ext>
            </a:extLst>
          </p:cNvPr>
          <p:cNvSpPr>
            <a:spLocks noGrp="1"/>
          </p:cNvSpPr>
          <p:nvPr>
            <p:ph sz="half" idx="2"/>
          </p:nvPr>
        </p:nvSpPr>
        <p:spPr/>
        <p:txBody>
          <a:bodyPr>
            <a:normAutofit fontScale="92500" lnSpcReduction="20000"/>
          </a:bodyPr>
          <a:lstStyle/>
          <a:p>
            <a:r>
              <a:rPr lang="en-US" dirty="0"/>
              <a:t>Since 2000, &gt;50% people receiving treatment for diabetes are aged &gt;70y</a:t>
            </a:r>
          </a:p>
          <a:p>
            <a:r>
              <a:rPr lang="en-US" dirty="0"/>
              <a:t>In Europe, up to 26% of adults have been diagnosed with diabetes</a:t>
            </a:r>
          </a:p>
          <a:p>
            <a:r>
              <a:rPr lang="en-US" dirty="0"/>
              <a:t>Long standing chronic disease associated with increased disability, poor quality of life, and worse survival</a:t>
            </a:r>
          </a:p>
          <a:p>
            <a:r>
              <a:rPr lang="en-US" dirty="0"/>
              <a:t>Nearly 7% of total healthcare costs (for direct care) in Europe</a:t>
            </a:r>
            <a:endParaRPr lang="en-GB" dirty="0"/>
          </a:p>
        </p:txBody>
      </p:sp>
      <p:sp>
        <p:nvSpPr>
          <p:cNvPr id="5" name="Text Placeholder 4">
            <a:extLst>
              <a:ext uri="{FF2B5EF4-FFF2-40B4-BE49-F238E27FC236}">
                <a16:creationId xmlns:a16="http://schemas.microsoft.com/office/drawing/2014/main" id="{729D6581-D6F0-FB18-CC65-40104BBEE1CE}"/>
              </a:ext>
            </a:extLst>
          </p:cNvPr>
          <p:cNvSpPr>
            <a:spLocks noGrp="1"/>
          </p:cNvSpPr>
          <p:nvPr>
            <p:ph type="body" sz="quarter" idx="3"/>
          </p:nvPr>
        </p:nvSpPr>
        <p:spPr/>
        <p:txBody>
          <a:bodyPr/>
          <a:lstStyle/>
          <a:p>
            <a:r>
              <a:rPr lang="en-US"/>
              <a:t>Special Needs</a:t>
            </a:r>
            <a:endParaRPr lang="en-GB"/>
          </a:p>
        </p:txBody>
      </p:sp>
      <p:sp>
        <p:nvSpPr>
          <p:cNvPr id="6" name="Content Placeholder 5">
            <a:extLst>
              <a:ext uri="{FF2B5EF4-FFF2-40B4-BE49-F238E27FC236}">
                <a16:creationId xmlns:a16="http://schemas.microsoft.com/office/drawing/2014/main" id="{5E7A5293-2122-AA60-7A51-3BAEA86D4178}"/>
              </a:ext>
            </a:extLst>
          </p:cNvPr>
          <p:cNvSpPr>
            <a:spLocks noGrp="1"/>
          </p:cNvSpPr>
          <p:nvPr>
            <p:ph sz="quarter" idx="4"/>
          </p:nvPr>
        </p:nvSpPr>
        <p:spPr/>
        <p:txBody>
          <a:bodyPr>
            <a:normAutofit fontScale="92500" lnSpcReduction="20000"/>
          </a:bodyPr>
          <a:lstStyle/>
          <a:p>
            <a:r>
              <a:rPr lang="en-US" dirty="0"/>
              <a:t>An interdisciplinary healthcare approach with a primary care focus</a:t>
            </a:r>
          </a:p>
          <a:p>
            <a:r>
              <a:rPr lang="en-US" dirty="0"/>
              <a:t>Maintaining independence as long as possible, as well as safety and recognition of early declines in health status</a:t>
            </a:r>
          </a:p>
          <a:p>
            <a:r>
              <a:rPr lang="en-US" dirty="0" err="1"/>
              <a:t>Minimise</a:t>
            </a:r>
            <a:r>
              <a:rPr lang="en-US" dirty="0"/>
              <a:t> risk of hospital admissions and institutionalization</a:t>
            </a:r>
          </a:p>
          <a:p>
            <a:r>
              <a:rPr lang="en-US" dirty="0"/>
              <a:t>Upholding the highest level of quality of life and end of life</a:t>
            </a:r>
          </a:p>
          <a:p>
            <a:r>
              <a:rPr lang="en-US" dirty="0"/>
              <a:t>Promotion of research and audit</a:t>
            </a:r>
            <a:endParaRPr lang="en-GB" dirty="0"/>
          </a:p>
        </p:txBody>
      </p:sp>
    </p:spTree>
    <p:extLst>
      <p:ext uri="{BB962C8B-B14F-4D97-AF65-F5344CB8AC3E}">
        <p14:creationId xmlns:p14="http://schemas.microsoft.com/office/powerpoint/2010/main" val="590542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24BC-33C6-D945-2916-F4836972CE2C}"/>
              </a:ext>
            </a:extLst>
          </p:cNvPr>
          <p:cNvSpPr>
            <a:spLocks noGrp="1"/>
          </p:cNvSpPr>
          <p:nvPr>
            <p:ph type="title"/>
          </p:nvPr>
        </p:nvSpPr>
        <p:spPr>
          <a:solidFill>
            <a:srgbClr val="FFC000"/>
          </a:solidFill>
        </p:spPr>
        <p:txBody>
          <a:bodyPr/>
          <a:lstStyle/>
          <a:p>
            <a:r>
              <a:rPr lang="en-US" dirty="0"/>
              <a:t>Methods</a:t>
            </a:r>
            <a:endParaRPr lang="en-GB" dirty="0"/>
          </a:p>
        </p:txBody>
      </p:sp>
      <p:sp>
        <p:nvSpPr>
          <p:cNvPr id="3" name="Text Placeholder 2">
            <a:extLst>
              <a:ext uri="{FF2B5EF4-FFF2-40B4-BE49-F238E27FC236}">
                <a16:creationId xmlns:a16="http://schemas.microsoft.com/office/drawing/2014/main" id="{DAA8ACA2-13ED-8716-9FF4-B85D5506FA6B}"/>
              </a:ext>
            </a:extLst>
          </p:cNvPr>
          <p:cNvSpPr>
            <a:spLocks noGrp="1"/>
          </p:cNvSpPr>
          <p:nvPr>
            <p:ph type="body" idx="1"/>
          </p:nvPr>
        </p:nvSpPr>
        <p:spPr/>
        <p:txBody>
          <a:bodyPr/>
          <a:lstStyle/>
          <a:p>
            <a:endParaRPr lang="en-GB"/>
          </a:p>
        </p:txBody>
      </p:sp>
      <p:sp>
        <p:nvSpPr>
          <p:cNvPr id="4" name="Content Placeholder 3">
            <a:extLst>
              <a:ext uri="{FF2B5EF4-FFF2-40B4-BE49-F238E27FC236}">
                <a16:creationId xmlns:a16="http://schemas.microsoft.com/office/drawing/2014/main" id="{55FB65C3-B0D3-8116-236D-C10E965572A8}"/>
              </a:ext>
            </a:extLst>
          </p:cNvPr>
          <p:cNvSpPr>
            <a:spLocks noGrp="1"/>
          </p:cNvSpPr>
          <p:nvPr>
            <p:ph sz="half" idx="2"/>
          </p:nvPr>
        </p:nvSpPr>
        <p:spPr/>
        <p:txBody>
          <a:bodyPr>
            <a:normAutofit fontScale="62500" lnSpcReduction="20000"/>
          </a:bodyPr>
          <a:lstStyle/>
          <a:p>
            <a:r>
              <a:rPr lang="en-US" dirty="0"/>
              <a:t>Collaboration between </a:t>
            </a:r>
            <a:r>
              <a:rPr lang="en-US" dirty="0" err="1"/>
              <a:t>EuGMS</a:t>
            </a:r>
            <a:r>
              <a:rPr lang="en-US" dirty="0"/>
              <a:t>-EDWPOP </a:t>
            </a:r>
            <a:r>
              <a:rPr lang="en-US" dirty="0" err="1"/>
              <a:t>organisations</a:t>
            </a:r>
            <a:endParaRPr lang="en-US" dirty="0"/>
          </a:p>
          <a:p>
            <a:r>
              <a:rPr lang="en-US" dirty="0"/>
              <a:t>European specialists in diabetes, geriatric medicine, and primary care with PLWD representation</a:t>
            </a:r>
          </a:p>
          <a:p>
            <a:r>
              <a:rPr lang="en-US" dirty="0"/>
              <a:t>Multiple online meetings (work started during COVID-19) </a:t>
            </a:r>
          </a:p>
          <a:p>
            <a:r>
              <a:rPr lang="en-US" dirty="0"/>
              <a:t>Extensive literature searching</a:t>
            </a:r>
          </a:p>
          <a:p>
            <a:r>
              <a:rPr lang="en-US" dirty="0"/>
              <a:t>Numerous Discussions on each area of guidance </a:t>
            </a:r>
          </a:p>
          <a:p>
            <a:r>
              <a:rPr lang="en-US" dirty="0"/>
              <a:t>Several draft revisions (at least 5)</a:t>
            </a:r>
            <a:endParaRPr lang="en-GB" dirty="0"/>
          </a:p>
        </p:txBody>
      </p:sp>
      <p:sp>
        <p:nvSpPr>
          <p:cNvPr id="5" name="Text Placeholder 4">
            <a:extLst>
              <a:ext uri="{FF2B5EF4-FFF2-40B4-BE49-F238E27FC236}">
                <a16:creationId xmlns:a16="http://schemas.microsoft.com/office/drawing/2014/main" id="{B046C1D1-C3C7-5482-276D-C43C91993739}"/>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5638F790-9A35-B549-2719-BD2E8F8903B1}"/>
              </a:ext>
            </a:extLst>
          </p:cNvPr>
          <p:cNvSpPr>
            <a:spLocks noGrp="1"/>
          </p:cNvSpPr>
          <p:nvPr>
            <p:ph sz="quarter" idx="4"/>
          </p:nvPr>
        </p:nvSpPr>
        <p:spPr/>
        <p:txBody>
          <a:bodyPr>
            <a:normAutofit fontScale="62500" lnSpcReduction="20000"/>
          </a:bodyPr>
          <a:lstStyle/>
          <a:p>
            <a:r>
              <a:rPr lang="en-US" b="1" dirty="0"/>
              <a:t>Grading of Evidence</a:t>
            </a:r>
          </a:p>
          <a:p>
            <a:pPr marL="0" indent="0">
              <a:buNone/>
            </a:pPr>
            <a:r>
              <a:rPr lang="en-US" dirty="0"/>
              <a:t>Based on evidence available and international expert consensus:</a:t>
            </a:r>
          </a:p>
          <a:p>
            <a:pPr marL="0" indent="0">
              <a:buNone/>
            </a:pPr>
            <a:r>
              <a:rPr lang="en-US" b="1" dirty="0"/>
              <a:t>Grade 4A</a:t>
            </a:r>
            <a:r>
              <a:rPr lang="en-US" dirty="0"/>
              <a:t>: higher strength – evidence from  meta-analyses or systematic reviews of RCTs, or RCTs with low risk of bias</a:t>
            </a:r>
          </a:p>
          <a:p>
            <a:pPr marL="0" indent="0">
              <a:buNone/>
            </a:pPr>
            <a:r>
              <a:rPr lang="en-US" b="1" dirty="0"/>
              <a:t>Grade 3A</a:t>
            </a:r>
            <a:r>
              <a:rPr lang="en-US" dirty="0"/>
              <a:t>: moderate strength – evidence from RCTs with a higher risk of bias, systematic reviews well-conducted cohort or case control studies</a:t>
            </a:r>
          </a:p>
          <a:p>
            <a:pPr marL="0" indent="0">
              <a:buNone/>
            </a:pPr>
            <a:r>
              <a:rPr lang="en-US" b="1" dirty="0"/>
              <a:t>Grade 2A</a:t>
            </a:r>
            <a:r>
              <a:rPr lang="en-US" dirty="0"/>
              <a:t>: lower strength – evidence from well-conducted cohort or case control studies</a:t>
            </a:r>
          </a:p>
          <a:p>
            <a:pPr marL="0" indent="0">
              <a:buNone/>
            </a:pPr>
            <a:r>
              <a:rPr lang="en-US" b="1" dirty="0"/>
              <a:t>Grade 1A </a:t>
            </a:r>
            <a:r>
              <a:rPr lang="en-US" dirty="0"/>
              <a:t>– Expert opinion – no direct evidence available – but can be used as a Good clinical practice indicator</a:t>
            </a:r>
          </a:p>
          <a:p>
            <a:pPr marL="0" indent="0">
              <a:buNone/>
            </a:pPr>
            <a:endParaRPr lang="en-GB" dirty="0"/>
          </a:p>
        </p:txBody>
      </p:sp>
    </p:spTree>
    <p:extLst>
      <p:ext uri="{BB962C8B-B14F-4D97-AF65-F5344CB8AC3E}">
        <p14:creationId xmlns:p14="http://schemas.microsoft.com/office/powerpoint/2010/main" val="3285747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FED3-378D-CD13-7154-4E3205C12184}"/>
              </a:ext>
            </a:extLst>
          </p:cNvPr>
          <p:cNvSpPr>
            <a:spLocks noGrp="1"/>
          </p:cNvSpPr>
          <p:nvPr>
            <p:ph type="title"/>
          </p:nvPr>
        </p:nvSpPr>
        <p:spPr>
          <a:solidFill>
            <a:srgbClr val="FFC000"/>
          </a:solidFill>
        </p:spPr>
        <p:txBody>
          <a:bodyPr>
            <a:normAutofit/>
          </a:bodyPr>
          <a:lstStyle/>
          <a:p>
            <a:r>
              <a:rPr lang="en-US" sz="3600" dirty="0" err="1"/>
              <a:t>EuGMS</a:t>
            </a:r>
            <a:r>
              <a:rPr lang="en-US" sz="3600" dirty="0"/>
              <a:t>-EDWPOP Guideline 2023 – </a:t>
            </a:r>
            <a:r>
              <a:rPr lang="en-US" sz="2800" dirty="0"/>
              <a:t>Overview of the Guiding Principles of the </a:t>
            </a:r>
            <a:r>
              <a:rPr lang="en-US" sz="2800" dirty="0" err="1"/>
              <a:t>Individualised</a:t>
            </a:r>
            <a:r>
              <a:rPr lang="en-US" sz="2800" dirty="0"/>
              <a:t> Care Plan</a:t>
            </a:r>
            <a:endParaRPr lang="en-GB" sz="2800" dirty="0"/>
          </a:p>
        </p:txBody>
      </p:sp>
      <p:sp>
        <p:nvSpPr>
          <p:cNvPr id="3" name="Text Placeholder 2">
            <a:extLst>
              <a:ext uri="{FF2B5EF4-FFF2-40B4-BE49-F238E27FC236}">
                <a16:creationId xmlns:a16="http://schemas.microsoft.com/office/drawing/2014/main" id="{FD0EB4A1-BC9F-5FC2-2471-E65DDBF7685E}"/>
              </a:ext>
            </a:extLst>
          </p:cNvPr>
          <p:cNvSpPr>
            <a:spLocks noGrp="1"/>
          </p:cNvSpPr>
          <p:nvPr>
            <p:ph type="body" idx="1"/>
          </p:nvPr>
        </p:nvSpPr>
        <p:spPr/>
        <p:txBody>
          <a:bodyPr/>
          <a:lstStyle/>
          <a:p>
            <a:endParaRPr lang="en-GB"/>
          </a:p>
        </p:txBody>
      </p:sp>
      <p:pic>
        <p:nvPicPr>
          <p:cNvPr id="8" name="Content Placeholder 7">
            <a:extLst>
              <a:ext uri="{FF2B5EF4-FFF2-40B4-BE49-F238E27FC236}">
                <a16:creationId xmlns:a16="http://schemas.microsoft.com/office/drawing/2014/main" id="{AF617FCD-F2AF-07DB-6D28-10EAA554DC57}"/>
              </a:ext>
            </a:extLst>
          </p:cNvPr>
          <p:cNvPicPr>
            <a:picLocks noGrp="1" noChangeAspect="1"/>
          </p:cNvPicPr>
          <p:nvPr>
            <p:ph sz="half" idx="2"/>
          </p:nvPr>
        </p:nvPicPr>
        <p:blipFill>
          <a:blip r:embed="rId2"/>
          <a:stretch>
            <a:fillRect/>
          </a:stretch>
        </p:blipFill>
        <p:spPr>
          <a:xfrm>
            <a:off x="2192981" y="2505075"/>
            <a:ext cx="8367263" cy="3465327"/>
          </a:xfrm>
        </p:spPr>
      </p:pic>
      <p:sp>
        <p:nvSpPr>
          <p:cNvPr id="5" name="Text Placeholder 4">
            <a:extLst>
              <a:ext uri="{FF2B5EF4-FFF2-40B4-BE49-F238E27FC236}">
                <a16:creationId xmlns:a16="http://schemas.microsoft.com/office/drawing/2014/main" id="{14DF78F9-8634-8D44-A325-82E6EAF99873}"/>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0568A8CE-33A7-544B-5D20-9773BCC1B3F7}"/>
              </a:ext>
            </a:extLst>
          </p:cNvPr>
          <p:cNvSpPr>
            <a:spLocks noGrp="1"/>
          </p:cNvSpPr>
          <p:nvPr>
            <p:ph sz="quarter" idx="4"/>
          </p:nvPr>
        </p:nvSpPr>
        <p:spPr/>
        <p:txBody>
          <a:bodyPr/>
          <a:lstStyle/>
          <a:p>
            <a:endParaRPr lang="en-GB"/>
          </a:p>
        </p:txBody>
      </p:sp>
    </p:spTree>
    <p:extLst>
      <p:ext uri="{BB962C8B-B14F-4D97-AF65-F5344CB8AC3E}">
        <p14:creationId xmlns:p14="http://schemas.microsoft.com/office/powerpoint/2010/main" val="3722483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DAF8-127D-26E5-CAA0-38220B2A5ADF}"/>
              </a:ext>
            </a:extLst>
          </p:cNvPr>
          <p:cNvSpPr>
            <a:spLocks noGrp="1"/>
          </p:cNvSpPr>
          <p:nvPr>
            <p:ph type="title"/>
          </p:nvPr>
        </p:nvSpPr>
        <p:spPr>
          <a:xfrm>
            <a:off x="838200" y="365125"/>
            <a:ext cx="10763250" cy="606425"/>
          </a:xfrm>
          <a:solidFill>
            <a:srgbClr val="FFC000"/>
          </a:solidFill>
        </p:spPr>
        <p:txBody>
          <a:bodyPr>
            <a:normAutofit fontScale="90000"/>
          </a:bodyPr>
          <a:lstStyle/>
          <a:p>
            <a:r>
              <a:rPr lang="en-US" dirty="0"/>
              <a:t>A Pathway of Glucose-Lowering Treatment</a:t>
            </a:r>
            <a:endParaRPr lang="en-GB" dirty="0"/>
          </a:p>
        </p:txBody>
      </p:sp>
      <p:pic>
        <p:nvPicPr>
          <p:cNvPr id="4" name="Picture 3">
            <a:extLst>
              <a:ext uri="{FF2B5EF4-FFF2-40B4-BE49-F238E27FC236}">
                <a16:creationId xmlns:a16="http://schemas.microsoft.com/office/drawing/2014/main" id="{2542EBEB-AF05-E294-B311-2919C5A56B01}"/>
              </a:ext>
            </a:extLst>
          </p:cNvPr>
          <p:cNvPicPr>
            <a:picLocks noChangeAspect="1"/>
          </p:cNvPicPr>
          <p:nvPr/>
        </p:nvPicPr>
        <p:blipFill>
          <a:blip r:embed="rId2"/>
          <a:stretch>
            <a:fillRect/>
          </a:stretch>
        </p:blipFill>
        <p:spPr>
          <a:xfrm>
            <a:off x="3952875" y="971550"/>
            <a:ext cx="4686483" cy="5826438"/>
          </a:xfrm>
          <a:prstGeom prst="rect">
            <a:avLst/>
          </a:prstGeom>
        </p:spPr>
      </p:pic>
    </p:spTree>
    <p:extLst>
      <p:ext uri="{BB962C8B-B14F-4D97-AF65-F5344CB8AC3E}">
        <p14:creationId xmlns:p14="http://schemas.microsoft.com/office/powerpoint/2010/main" val="1540685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FFEA-512B-85CA-E392-91E7F0709016}"/>
              </a:ext>
            </a:extLst>
          </p:cNvPr>
          <p:cNvSpPr>
            <a:spLocks noGrp="1"/>
          </p:cNvSpPr>
          <p:nvPr>
            <p:ph type="title"/>
          </p:nvPr>
        </p:nvSpPr>
        <p:spPr>
          <a:solidFill>
            <a:srgbClr val="FFC000"/>
          </a:solidFill>
        </p:spPr>
        <p:txBody>
          <a:bodyPr/>
          <a:lstStyle/>
          <a:p>
            <a:r>
              <a:rPr lang="en-US" dirty="0"/>
              <a:t>Guideline Metabolic Targets</a:t>
            </a:r>
            <a:endParaRPr lang="en-GB" dirty="0"/>
          </a:p>
        </p:txBody>
      </p:sp>
      <p:sp>
        <p:nvSpPr>
          <p:cNvPr id="3" name="Text Placeholder 2">
            <a:extLst>
              <a:ext uri="{FF2B5EF4-FFF2-40B4-BE49-F238E27FC236}">
                <a16:creationId xmlns:a16="http://schemas.microsoft.com/office/drawing/2014/main" id="{63BAAE70-BE53-73ED-1902-17E3B830B6A0}"/>
              </a:ext>
            </a:extLst>
          </p:cNvPr>
          <p:cNvSpPr>
            <a:spLocks noGrp="1"/>
          </p:cNvSpPr>
          <p:nvPr>
            <p:ph type="body" idx="1"/>
          </p:nvPr>
        </p:nvSpPr>
        <p:spPr/>
        <p:txBody>
          <a:bodyPr/>
          <a:lstStyle/>
          <a:p>
            <a:endParaRPr lang="en-GB"/>
          </a:p>
        </p:txBody>
      </p:sp>
      <p:pic>
        <p:nvPicPr>
          <p:cNvPr id="8" name="Content Placeholder 7">
            <a:extLst>
              <a:ext uri="{FF2B5EF4-FFF2-40B4-BE49-F238E27FC236}">
                <a16:creationId xmlns:a16="http://schemas.microsoft.com/office/drawing/2014/main" id="{E4459212-94CB-1B3F-0E0C-BF9A92525DAD}"/>
              </a:ext>
            </a:extLst>
          </p:cNvPr>
          <p:cNvPicPr>
            <a:picLocks noGrp="1" noChangeAspect="1"/>
          </p:cNvPicPr>
          <p:nvPr>
            <p:ph sz="half" idx="2"/>
          </p:nvPr>
        </p:nvPicPr>
        <p:blipFill>
          <a:blip r:embed="rId2"/>
          <a:stretch>
            <a:fillRect/>
          </a:stretch>
        </p:blipFill>
        <p:spPr>
          <a:xfrm>
            <a:off x="2929812" y="1367696"/>
            <a:ext cx="7298349" cy="4821967"/>
          </a:xfrm>
        </p:spPr>
      </p:pic>
      <p:sp>
        <p:nvSpPr>
          <p:cNvPr id="5" name="Text Placeholder 4">
            <a:extLst>
              <a:ext uri="{FF2B5EF4-FFF2-40B4-BE49-F238E27FC236}">
                <a16:creationId xmlns:a16="http://schemas.microsoft.com/office/drawing/2014/main" id="{E48B8488-8866-2967-15F4-32B3D3707A5C}"/>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B81807C2-8627-FFC8-EC9C-F254CE75BE09}"/>
              </a:ext>
            </a:extLst>
          </p:cNvPr>
          <p:cNvSpPr>
            <a:spLocks noGrp="1"/>
          </p:cNvSpPr>
          <p:nvPr>
            <p:ph sz="quarter" idx="4"/>
          </p:nvPr>
        </p:nvSpPr>
        <p:spPr/>
        <p:txBody>
          <a:bodyPr/>
          <a:lstStyle/>
          <a:p>
            <a:endParaRPr lang="en-GB" dirty="0"/>
          </a:p>
        </p:txBody>
      </p:sp>
    </p:spTree>
    <p:extLst>
      <p:ext uri="{BB962C8B-B14F-4D97-AF65-F5344CB8AC3E}">
        <p14:creationId xmlns:p14="http://schemas.microsoft.com/office/powerpoint/2010/main" val="93472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6E87-5093-F15C-EF70-A98717F11735}"/>
              </a:ext>
            </a:extLst>
          </p:cNvPr>
          <p:cNvSpPr>
            <a:spLocks noGrp="1"/>
          </p:cNvSpPr>
          <p:nvPr>
            <p:ph type="title"/>
          </p:nvPr>
        </p:nvSpPr>
        <p:spPr>
          <a:solidFill>
            <a:srgbClr val="FFC000"/>
          </a:solidFill>
        </p:spPr>
        <p:txBody>
          <a:bodyPr>
            <a:normAutofit/>
          </a:bodyPr>
          <a:lstStyle/>
          <a:p>
            <a:r>
              <a:rPr lang="en-US" sz="3600" dirty="0"/>
              <a:t>De-Escalation (DEINTENSIFY) – a method to improve care, safety and simplify complex treatment</a:t>
            </a:r>
            <a:endParaRPr lang="en-GB" sz="3600" dirty="0"/>
          </a:p>
        </p:txBody>
      </p:sp>
      <p:pic>
        <p:nvPicPr>
          <p:cNvPr id="4" name="Picture 3">
            <a:extLst>
              <a:ext uri="{FF2B5EF4-FFF2-40B4-BE49-F238E27FC236}">
                <a16:creationId xmlns:a16="http://schemas.microsoft.com/office/drawing/2014/main" id="{12FB980D-F4B0-1A24-14BE-1FEC49EA0041}"/>
              </a:ext>
            </a:extLst>
          </p:cNvPr>
          <p:cNvPicPr>
            <a:picLocks noChangeAspect="1"/>
          </p:cNvPicPr>
          <p:nvPr/>
        </p:nvPicPr>
        <p:blipFill>
          <a:blip r:embed="rId2"/>
          <a:stretch>
            <a:fillRect/>
          </a:stretch>
        </p:blipFill>
        <p:spPr>
          <a:xfrm>
            <a:off x="4079236" y="1690688"/>
            <a:ext cx="3728728" cy="4622601"/>
          </a:xfrm>
          <a:prstGeom prst="rect">
            <a:avLst/>
          </a:prstGeom>
        </p:spPr>
      </p:pic>
      <p:sp>
        <p:nvSpPr>
          <p:cNvPr id="5" name="TextBox 4">
            <a:extLst>
              <a:ext uri="{FF2B5EF4-FFF2-40B4-BE49-F238E27FC236}">
                <a16:creationId xmlns:a16="http://schemas.microsoft.com/office/drawing/2014/main" id="{D20E9512-2CA8-0E4A-020E-0CED1072CD03}"/>
              </a:ext>
            </a:extLst>
          </p:cNvPr>
          <p:cNvSpPr txBox="1"/>
          <p:nvPr/>
        </p:nvSpPr>
        <p:spPr>
          <a:xfrm>
            <a:off x="8477250" y="5591175"/>
            <a:ext cx="3057525" cy="523220"/>
          </a:xfrm>
          <a:prstGeom prst="rect">
            <a:avLst/>
          </a:prstGeom>
          <a:noFill/>
        </p:spPr>
        <p:txBody>
          <a:bodyPr wrap="square" rtlCol="0">
            <a:spAutoFit/>
          </a:bodyPr>
          <a:lstStyle/>
          <a:p>
            <a:r>
              <a:rPr lang="en-US" sz="1400" i="1" dirty="0" err="1"/>
              <a:t>Abdelhafiz</a:t>
            </a:r>
            <a:r>
              <a:rPr lang="en-US" sz="1400" i="1" dirty="0"/>
              <a:t> AH, Sinclair AJ, J Diabetes &amp; Complications (2018)</a:t>
            </a:r>
            <a:endParaRPr lang="en-GB" sz="1400" i="1" dirty="0"/>
          </a:p>
        </p:txBody>
      </p:sp>
    </p:spTree>
    <p:extLst>
      <p:ext uri="{BB962C8B-B14F-4D97-AF65-F5344CB8AC3E}">
        <p14:creationId xmlns:p14="http://schemas.microsoft.com/office/powerpoint/2010/main" val="3413247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921C-40BE-2CC2-7509-67E399359B33}"/>
              </a:ext>
            </a:extLst>
          </p:cNvPr>
          <p:cNvSpPr>
            <a:spLocks noGrp="1"/>
          </p:cNvSpPr>
          <p:nvPr>
            <p:ph type="title"/>
          </p:nvPr>
        </p:nvSpPr>
        <p:spPr>
          <a:xfrm>
            <a:off x="0" y="1"/>
            <a:ext cx="12192000" cy="1690688"/>
          </a:xfrm>
          <a:solidFill>
            <a:schemeClr val="accent4">
              <a:lumMod val="75000"/>
            </a:schemeClr>
          </a:solidFill>
        </p:spPr>
        <p:txBody>
          <a:bodyPr>
            <a:normAutofit/>
          </a:bodyPr>
          <a:lstStyle/>
          <a:p>
            <a:pPr algn="ctr"/>
            <a:r>
              <a:rPr lang="en-US" sz="3600" b="1" dirty="0">
                <a:solidFill>
                  <a:schemeClr val="bg1"/>
                </a:solidFill>
              </a:rPr>
              <a:t>Primary Care - measuring frailty – Clinical Frailty Scale (CFS) and Electronic Frailty Index (</a:t>
            </a:r>
            <a:r>
              <a:rPr lang="en-US" sz="3600" b="1" dirty="0" err="1">
                <a:solidFill>
                  <a:schemeClr val="bg1"/>
                </a:solidFill>
              </a:rPr>
              <a:t>eFI</a:t>
            </a:r>
            <a:r>
              <a:rPr lang="en-US" sz="3600" b="1" dirty="0">
                <a:solidFill>
                  <a:schemeClr val="bg1"/>
                </a:solidFill>
              </a:rPr>
              <a:t>)  </a:t>
            </a:r>
            <a:endParaRPr lang="en-GB" sz="3600" b="1" dirty="0">
              <a:solidFill>
                <a:schemeClr val="bg1"/>
              </a:solidFill>
            </a:endParaRPr>
          </a:p>
        </p:txBody>
      </p:sp>
      <p:sp>
        <p:nvSpPr>
          <p:cNvPr id="3" name="Text Placeholder 2">
            <a:extLst>
              <a:ext uri="{FF2B5EF4-FFF2-40B4-BE49-F238E27FC236}">
                <a16:creationId xmlns:a16="http://schemas.microsoft.com/office/drawing/2014/main" id="{A57CB801-3C21-FC34-345C-E7C19A7525DE}"/>
              </a:ext>
            </a:extLst>
          </p:cNvPr>
          <p:cNvSpPr>
            <a:spLocks noGrp="1"/>
          </p:cNvSpPr>
          <p:nvPr>
            <p:ph type="body" idx="1"/>
          </p:nvPr>
        </p:nvSpPr>
        <p:spPr/>
        <p:txBody>
          <a:bodyPr/>
          <a:lstStyle/>
          <a:p>
            <a:endParaRPr lang="en-GB" dirty="0"/>
          </a:p>
        </p:txBody>
      </p:sp>
      <p:sp>
        <p:nvSpPr>
          <p:cNvPr id="4" name="Content Placeholder 3">
            <a:extLst>
              <a:ext uri="{FF2B5EF4-FFF2-40B4-BE49-F238E27FC236}">
                <a16:creationId xmlns:a16="http://schemas.microsoft.com/office/drawing/2014/main" id="{0D6F70E7-E251-F83A-AD5E-361B2473EE6B}"/>
              </a:ext>
            </a:extLst>
          </p:cNvPr>
          <p:cNvSpPr>
            <a:spLocks noGrp="1"/>
          </p:cNvSpPr>
          <p:nvPr>
            <p:ph sz="half" idx="2"/>
          </p:nvPr>
        </p:nvSpPr>
        <p:spPr/>
        <p:txBody>
          <a:bodyPr>
            <a:normAutofit fontScale="62500" lnSpcReduction="20000"/>
          </a:bodyPr>
          <a:lstStyle/>
          <a:p>
            <a:pPr marL="0" indent="0">
              <a:buNone/>
            </a:pPr>
            <a:r>
              <a:rPr lang="en-GB" b="1" dirty="0">
                <a:solidFill>
                  <a:schemeClr val="bg1"/>
                </a:solidFill>
              </a:rPr>
              <a:t>Cumulative Deficit Model of Frailty: derivation of the Electronic Frailty Index  </a:t>
            </a:r>
            <a:r>
              <a:rPr lang="en-GB" sz="1600" b="1" i="1" dirty="0">
                <a:solidFill>
                  <a:schemeClr val="bg1"/>
                </a:solidFill>
              </a:rPr>
              <a:t>Rockwood K et al, 2007</a:t>
            </a:r>
          </a:p>
          <a:p>
            <a:endParaRPr lang="en-GB" dirty="0"/>
          </a:p>
        </p:txBody>
      </p:sp>
      <p:sp>
        <p:nvSpPr>
          <p:cNvPr id="6" name="Content Placeholder 5">
            <a:extLst>
              <a:ext uri="{FF2B5EF4-FFF2-40B4-BE49-F238E27FC236}">
                <a16:creationId xmlns:a16="http://schemas.microsoft.com/office/drawing/2014/main" id="{3930931A-19A1-B154-8DE0-CB4A12EB1140}"/>
              </a:ext>
            </a:extLst>
          </p:cNvPr>
          <p:cNvSpPr>
            <a:spLocks noGrp="1"/>
          </p:cNvSpPr>
          <p:nvPr>
            <p:ph sz="quarter" idx="4"/>
          </p:nvPr>
        </p:nvSpPr>
        <p:spPr>
          <a:xfrm>
            <a:off x="6716064" y="1838632"/>
            <a:ext cx="4639323" cy="4351031"/>
          </a:xfrm>
        </p:spPr>
        <p:txBody>
          <a:bodyPr>
            <a:normAutofit fontScale="62500" lnSpcReduction="20000"/>
          </a:bodyPr>
          <a:lstStyle/>
          <a:p>
            <a:pPr marL="0" indent="0">
              <a:buNone/>
            </a:pPr>
            <a:r>
              <a:rPr lang="en-US" sz="3200" b="1" dirty="0" err="1"/>
              <a:t>eFI</a:t>
            </a:r>
            <a:r>
              <a:rPr lang="en-US" sz="3200" b="1" dirty="0"/>
              <a:t> tool</a:t>
            </a:r>
            <a:endParaRPr lang="en-GB" sz="3200" b="1" dirty="0"/>
          </a:p>
          <a:p>
            <a:pPr marL="0" indent="0">
              <a:buNone/>
            </a:pPr>
            <a:endParaRPr lang="en-GB" sz="1600" i="1" dirty="0"/>
          </a:p>
          <a:p>
            <a:r>
              <a:rPr lang="en-GB" dirty="0"/>
              <a:t>The </a:t>
            </a:r>
            <a:r>
              <a:rPr lang="en-GB" dirty="0" err="1"/>
              <a:t>eFI</a:t>
            </a:r>
            <a:r>
              <a:rPr lang="en-GB" dirty="0"/>
              <a:t> consists of 36 deficits which have been constructed using around 2,000 primary care Read codes </a:t>
            </a:r>
          </a:p>
          <a:p>
            <a:r>
              <a:rPr lang="en-GB" dirty="0"/>
              <a:t>Requires a software system in place, </a:t>
            </a:r>
            <a:r>
              <a:rPr lang="en-GB" dirty="0" err="1"/>
              <a:t>e.g</a:t>
            </a:r>
            <a:r>
              <a:rPr lang="en-GB" dirty="0"/>
              <a:t> EMIS Web</a:t>
            </a:r>
          </a:p>
          <a:p>
            <a:r>
              <a:rPr lang="en-GB" dirty="0"/>
              <a:t>The </a:t>
            </a:r>
            <a:r>
              <a:rPr lang="en-GB" dirty="0" err="1"/>
              <a:t>eFI</a:t>
            </a:r>
            <a:r>
              <a:rPr lang="en-GB" dirty="0"/>
              <a:t> calculates a frailty score by dividing the number of deficits present by the total possible: uses 36 validated deficits</a:t>
            </a:r>
          </a:p>
          <a:p>
            <a:r>
              <a:rPr lang="en-GB" b="1" dirty="0"/>
              <a:t>Scores</a:t>
            </a:r>
          </a:p>
          <a:p>
            <a:pPr marL="0" indent="0">
              <a:buNone/>
            </a:pPr>
            <a:r>
              <a:rPr lang="en-GB" sz="2200" b="1" dirty="0"/>
              <a:t>Robust – 0-0.12; Mild – 013-0.24; Moderate – 0.25-0.36; Severe - = &gt;0.36</a:t>
            </a:r>
          </a:p>
          <a:p>
            <a:r>
              <a:rPr lang="en-GB" dirty="0"/>
              <a:t> The score is a robust predictor of those who are at greater risk of adverse outcomes: </a:t>
            </a:r>
            <a:r>
              <a:rPr lang="en-GB" sz="1700" i="1" dirty="0"/>
              <a:t>an </a:t>
            </a:r>
            <a:r>
              <a:rPr lang="en-GB" sz="1700" i="1" dirty="0" err="1"/>
              <a:t>eFI</a:t>
            </a:r>
            <a:r>
              <a:rPr lang="en-GB" sz="1700" i="1" dirty="0"/>
              <a:t> &gt; 0.36 have a six-fold increased risk of admission to a care home in the next 12 months and a five-fold increased mortality risk, compared with fit older people</a:t>
            </a:r>
          </a:p>
          <a:p>
            <a:pPr marL="0" indent="0">
              <a:buNone/>
            </a:pPr>
            <a:r>
              <a:rPr lang="en-GB" sz="1700" i="1" dirty="0"/>
              <a:t>Clegg A et al, 2016</a:t>
            </a:r>
          </a:p>
          <a:p>
            <a:endParaRPr lang="en-GB" dirty="0"/>
          </a:p>
        </p:txBody>
      </p:sp>
      <p:pic>
        <p:nvPicPr>
          <p:cNvPr id="7" name="Picture 2" descr="See the source image">
            <a:extLst>
              <a:ext uri="{FF2B5EF4-FFF2-40B4-BE49-F238E27FC236}">
                <a16:creationId xmlns:a16="http://schemas.microsoft.com/office/drawing/2014/main" id="{7F22A349-010C-3811-118A-5C68A16BC7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298" y="1690688"/>
            <a:ext cx="5974702" cy="50669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4776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additive="base">
                                        <p:cTn id="2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additive="base">
                                        <p:cTn id="2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 calcmode="lin" valueType="num">
                                      <p:cBhvr additive="base">
                                        <p:cTn id="3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 calcmode="lin" valueType="num">
                                      <p:cBhvr additive="base">
                                        <p:cTn id="3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 y="1"/>
            <a:ext cx="12188824" cy="1392964"/>
          </a:xfrm>
          <a:solidFill>
            <a:schemeClr val="accent4">
              <a:lumMod val="75000"/>
            </a:schemeClr>
          </a:solidFill>
        </p:spPr>
        <p:txBody>
          <a:bodyPr>
            <a:normAutofit/>
          </a:bodyPr>
          <a:lstStyle/>
          <a:p>
            <a:pPr algn="ctr"/>
            <a:r>
              <a:rPr lang="en-GB" sz="3600" b="1" dirty="0">
                <a:solidFill>
                  <a:schemeClr val="bg1"/>
                </a:solidFill>
              </a:rPr>
              <a:t>FRAIL TEST – non-invasive frailty screening tool </a:t>
            </a:r>
            <a:br>
              <a:rPr lang="en-GB" sz="3600" b="1" dirty="0">
                <a:solidFill>
                  <a:schemeClr val="bg1"/>
                </a:solidFill>
              </a:rPr>
            </a:br>
            <a:r>
              <a:rPr lang="en-GB" sz="3600" b="1" dirty="0">
                <a:solidFill>
                  <a:schemeClr val="bg1"/>
                </a:solidFill>
              </a:rPr>
              <a:t>– </a:t>
            </a:r>
            <a:r>
              <a:rPr lang="en-GB" sz="3600" b="1" i="1" dirty="0">
                <a:solidFill>
                  <a:schemeClr val="bg1"/>
                </a:solidFill>
              </a:rPr>
              <a:t>a  preferred frailty measure Morley JE et al 2012</a:t>
            </a:r>
          </a:p>
        </p:txBody>
      </p:sp>
      <p:sp>
        <p:nvSpPr>
          <p:cNvPr id="3" name="Text Placeholder 2"/>
          <p:cNvSpPr>
            <a:spLocks noGrp="1"/>
          </p:cNvSpPr>
          <p:nvPr>
            <p:ph type="body" idx="1"/>
          </p:nvPr>
        </p:nvSpPr>
        <p:spPr>
          <a:xfrm>
            <a:off x="839788" y="1392691"/>
            <a:ext cx="5253362" cy="386537"/>
          </a:xfrm>
          <a:solidFill>
            <a:schemeClr val="bg2"/>
          </a:solidFill>
        </p:spPr>
        <p:txBody>
          <a:bodyPr>
            <a:normAutofit fontScale="92500" lnSpcReduction="10000"/>
          </a:bodyPr>
          <a:lstStyle/>
          <a:p>
            <a:r>
              <a:rPr lang="en-GB" dirty="0"/>
              <a:t>The clinician asks:</a:t>
            </a:r>
          </a:p>
        </p:txBody>
      </p:sp>
      <p:sp>
        <p:nvSpPr>
          <p:cNvPr id="4" name="Content Placeholder 3"/>
          <p:cNvSpPr>
            <a:spLocks noGrp="1"/>
          </p:cNvSpPr>
          <p:nvPr>
            <p:ph sz="half" idx="2"/>
          </p:nvPr>
        </p:nvSpPr>
        <p:spPr>
          <a:xfrm>
            <a:off x="839788" y="1779228"/>
            <a:ext cx="5253363" cy="4432801"/>
          </a:xfrm>
          <a:solidFill>
            <a:schemeClr val="bg1">
              <a:lumMod val="75000"/>
            </a:schemeClr>
          </a:solidFill>
        </p:spPr>
        <p:txBody>
          <a:bodyPr anchor="ctr">
            <a:normAutofit/>
          </a:bodyPr>
          <a:lstStyle/>
          <a:p>
            <a:pPr>
              <a:buNone/>
            </a:pPr>
            <a:r>
              <a:rPr lang="en-GB" sz="2000" b="1" dirty="0">
                <a:solidFill>
                  <a:schemeClr val="bg1"/>
                </a:solidFill>
              </a:rPr>
              <a:t>F</a:t>
            </a:r>
            <a:r>
              <a:rPr lang="en-GB" sz="2000" dirty="0">
                <a:solidFill>
                  <a:schemeClr val="bg1"/>
                </a:solidFill>
              </a:rPr>
              <a:t>atigue: </a:t>
            </a:r>
            <a:r>
              <a:rPr lang="en-GB" sz="2000" dirty="0"/>
              <a:t>Are you fatigued?</a:t>
            </a:r>
          </a:p>
          <a:p>
            <a:pPr>
              <a:buNone/>
            </a:pPr>
            <a:r>
              <a:rPr lang="en-GB" sz="2000" b="1" dirty="0">
                <a:solidFill>
                  <a:schemeClr val="bg1"/>
                </a:solidFill>
              </a:rPr>
              <a:t>R</a:t>
            </a:r>
            <a:r>
              <a:rPr lang="en-GB" sz="2000" dirty="0">
                <a:solidFill>
                  <a:schemeClr val="bg1"/>
                </a:solidFill>
              </a:rPr>
              <a:t>esistance:  </a:t>
            </a:r>
            <a:r>
              <a:rPr lang="en-GB" sz="2000" dirty="0"/>
              <a:t>Are you unable to walk up one flight of stairs?</a:t>
            </a:r>
          </a:p>
          <a:p>
            <a:pPr>
              <a:buNone/>
            </a:pPr>
            <a:r>
              <a:rPr lang="en-GB" sz="2000" b="1" dirty="0">
                <a:solidFill>
                  <a:schemeClr val="bg1"/>
                </a:solidFill>
              </a:rPr>
              <a:t>A</a:t>
            </a:r>
            <a:r>
              <a:rPr lang="en-GB" sz="2000" dirty="0">
                <a:solidFill>
                  <a:schemeClr val="bg1"/>
                </a:solidFill>
              </a:rPr>
              <a:t>erobic: </a:t>
            </a:r>
            <a:r>
              <a:rPr lang="en-GB" sz="2000" dirty="0"/>
              <a:t>Are you unable to walk one block?(equivalent of about 200m)</a:t>
            </a:r>
          </a:p>
          <a:p>
            <a:pPr>
              <a:buNone/>
            </a:pPr>
            <a:r>
              <a:rPr lang="en-GB" sz="2000" b="1" dirty="0">
                <a:solidFill>
                  <a:schemeClr val="bg1"/>
                </a:solidFill>
              </a:rPr>
              <a:t>I</a:t>
            </a:r>
            <a:r>
              <a:rPr lang="en-GB" sz="2000" dirty="0">
                <a:solidFill>
                  <a:schemeClr val="bg1"/>
                </a:solidFill>
              </a:rPr>
              <a:t>llnesses: </a:t>
            </a:r>
            <a:r>
              <a:rPr lang="en-GB" sz="2000" dirty="0"/>
              <a:t>Do you have more than 5 illnesses?</a:t>
            </a:r>
          </a:p>
          <a:p>
            <a:pPr>
              <a:buNone/>
            </a:pPr>
            <a:r>
              <a:rPr lang="en-GB" sz="2000" b="1" dirty="0">
                <a:solidFill>
                  <a:schemeClr val="bg1"/>
                </a:solidFill>
              </a:rPr>
              <a:t>L</a:t>
            </a:r>
            <a:r>
              <a:rPr lang="en-GB" sz="2000" dirty="0">
                <a:solidFill>
                  <a:schemeClr val="bg1"/>
                </a:solidFill>
              </a:rPr>
              <a:t>oss of weight: </a:t>
            </a:r>
            <a:r>
              <a:rPr lang="en-GB" sz="2000" dirty="0"/>
              <a:t>Have you lost more than 5% of your weight in the past 6 months?</a:t>
            </a:r>
          </a:p>
          <a:p>
            <a:pPr>
              <a:buNone/>
            </a:pPr>
            <a:r>
              <a:rPr lang="en-GB" sz="2000" dirty="0">
                <a:solidFill>
                  <a:schemeClr val="bg2">
                    <a:lumMod val="50000"/>
                  </a:schemeClr>
                </a:solidFill>
              </a:rPr>
              <a:t> </a:t>
            </a:r>
          </a:p>
          <a:p>
            <a:pPr>
              <a:buNone/>
            </a:pPr>
            <a:r>
              <a:rPr lang="en-GB" sz="2000" b="1" dirty="0">
                <a:solidFill>
                  <a:schemeClr val="bg1"/>
                </a:solidFill>
              </a:rPr>
              <a:t>Interpretation: </a:t>
            </a:r>
            <a:r>
              <a:rPr lang="en-GB" sz="2000" dirty="0"/>
              <a:t>Answers yes to:</a:t>
            </a:r>
          </a:p>
          <a:p>
            <a:pPr>
              <a:buNone/>
            </a:pPr>
            <a:r>
              <a:rPr lang="en-GB" sz="2000" dirty="0"/>
              <a:t>1-2: indicates pre-frailty, and ≥3: indicates frailty</a:t>
            </a:r>
          </a:p>
          <a:p>
            <a:pPr marL="0" indent="0">
              <a:buNone/>
            </a:pPr>
            <a:endParaRPr lang="en-GB" dirty="0"/>
          </a:p>
        </p:txBody>
      </p:sp>
      <p:sp>
        <p:nvSpPr>
          <p:cNvPr id="5" name="Text Placeholder 4"/>
          <p:cNvSpPr>
            <a:spLocks noGrp="1"/>
          </p:cNvSpPr>
          <p:nvPr>
            <p:ph type="body" sz="quarter" idx="3"/>
          </p:nvPr>
        </p:nvSpPr>
        <p:spPr>
          <a:xfrm>
            <a:off x="6631617" y="1392691"/>
            <a:ext cx="4720595" cy="386537"/>
          </a:xfrm>
          <a:solidFill>
            <a:schemeClr val="bg2"/>
          </a:solidFill>
        </p:spPr>
        <p:txBody>
          <a:bodyPr>
            <a:normAutofit fontScale="92500" lnSpcReduction="10000"/>
          </a:bodyPr>
          <a:lstStyle/>
          <a:p>
            <a:r>
              <a:rPr lang="en-GB" dirty="0"/>
              <a:t>Advantages of Test</a:t>
            </a:r>
          </a:p>
        </p:txBody>
      </p:sp>
      <p:sp>
        <p:nvSpPr>
          <p:cNvPr id="6" name="Content Placeholder 5"/>
          <p:cNvSpPr>
            <a:spLocks noGrp="1"/>
          </p:cNvSpPr>
          <p:nvPr>
            <p:ph sz="quarter" idx="4"/>
          </p:nvPr>
        </p:nvSpPr>
        <p:spPr>
          <a:xfrm>
            <a:off x="6631616" y="1779228"/>
            <a:ext cx="4720595" cy="4432801"/>
          </a:xfrm>
          <a:solidFill>
            <a:schemeClr val="bg1">
              <a:lumMod val="75000"/>
            </a:schemeClr>
          </a:solidFill>
        </p:spPr>
        <p:txBody>
          <a:bodyPr>
            <a:normAutofit/>
          </a:bodyPr>
          <a:lstStyle/>
          <a:p>
            <a:r>
              <a:rPr lang="en-GB" sz="2000" dirty="0"/>
              <a:t>Simple, easy to learn</a:t>
            </a:r>
          </a:p>
          <a:p>
            <a:r>
              <a:rPr lang="en-GB" sz="2000" dirty="0"/>
              <a:t>Does not require a face to face consultation</a:t>
            </a:r>
          </a:p>
          <a:p>
            <a:r>
              <a:rPr lang="en-GB" sz="2000" dirty="0"/>
              <a:t>Utilises 4 components of the Cardiovascular Study Index (Fried Criteria) and 1 component from the Rockwood Clinical Frailty Scale </a:t>
            </a:r>
          </a:p>
          <a:p>
            <a:r>
              <a:rPr lang="en-GB" sz="2000" dirty="0"/>
              <a:t>Correlates well with IADL, gait speed and SPPB</a:t>
            </a:r>
          </a:p>
          <a:p>
            <a:r>
              <a:rPr lang="en-GB" sz="2000" dirty="0"/>
              <a:t>Valid in late middle age and older adults</a:t>
            </a:r>
          </a:p>
        </p:txBody>
      </p:sp>
      <p:sp>
        <p:nvSpPr>
          <p:cNvPr id="7" name="TextBox 6"/>
          <p:cNvSpPr txBox="1"/>
          <p:nvPr/>
        </p:nvSpPr>
        <p:spPr>
          <a:xfrm>
            <a:off x="3950245" y="6212029"/>
            <a:ext cx="5512732" cy="561692"/>
          </a:xfrm>
          <a:prstGeom prst="rect">
            <a:avLst/>
          </a:prstGeom>
          <a:noFill/>
        </p:spPr>
        <p:txBody>
          <a:bodyPr wrap="square" lIns="68580" tIns="34290" rIns="68580" bIns="34290" rtlCol="0">
            <a:spAutoFit/>
          </a:bodyPr>
          <a:lstStyle/>
          <a:p>
            <a:r>
              <a:rPr lang="en-GB" dirty="0">
                <a:solidFill>
                  <a:srgbClr val="FF0000"/>
                </a:solidFill>
              </a:rPr>
              <a:t> </a:t>
            </a:r>
            <a:r>
              <a:rPr lang="en-GB" sz="1400" i="1" dirty="0"/>
              <a:t>Rosas-Carrasco  O et al, 2010 (Mexicans); </a:t>
            </a:r>
          </a:p>
          <a:p>
            <a:r>
              <a:rPr lang="en-GB" sz="1400" i="1" dirty="0"/>
              <a:t>Li Y et al 2015 (Chinese); </a:t>
            </a:r>
            <a:r>
              <a:rPr lang="en-GB" sz="1400" i="1" dirty="0" err="1"/>
              <a:t>Ravindrarajah</a:t>
            </a:r>
            <a:r>
              <a:rPr lang="en-GB" sz="1400" i="1" dirty="0"/>
              <a:t> R et al 2013 (Europeans</a:t>
            </a:r>
            <a:r>
              <a:rPr lang="en-GB" sz="1400" dirty="0"/>
              <a:t>)</a:t>
            </a:r>
            <a:r>
              <a:rPr lang="en-GB" sz="1400" dirty="0">
                <a:solidFill>
                  <a:srgbClr val="FF0000"/>
                </a:solidFill>
              </a:rPr>
              <a:t> </a:t>
            </a:r>
          </a:p>
        </p:txBody>
      </p:sp>
    </p:spTree>
    <p:extLst>
      <p:ext uri="{BB962C8B-B14F-4D97-AF65-F5344CB8AC3E}">
        <p14:creationId xmlns:p14="http://schemas.microsoft.com/office/powerpoint/2010/main" val="143824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D451006-ACBC-E39E-EB05-0FE9FD949D44}"/>
              </a:ext>
            </a:extLst>
          </p:cNvPr>
          <p:cNvSpPr txBox="1">
            <a:spLocks/>
          </p:cNvSpPr>
          <p:nvPr/>
        </p:nvSpPr>
        <p:spPr>
          <a:xfrm>
            <a:off x="5794217" y="859938"/>
            <a:ext cx="171975" cy="5998062"/>
          </a:xfrm>
          <a:prstGeom prst="rect">
            <a:avLst/>
          </a:prstGeom>
          <a:solidFill>
            <a:schemeClr val="accent4">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800" dirty="0">
              <a:solidFill>
                <a:schemeClr val="bg1"/>
              </a:solidFill>
              <a:latin typeface="+mn-lt"/>
            </a:endParaRPr>
          </a:p>
        </p:txBody>
      </p:sp>
      <p:sp>
        <p:nvSpPr>
          <p:cNvPr id="16" name="Right Arrow 15"/>
          <p:cNvSpPr/>
          <p:nvPr/>
        </p:nvSpPr>
        <p:spPr>
          <a:xfrm flipH="1">
            <a:off x="5185696" y="1190683"/>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7" name="Right Arrow 16"/>
          <p:cNvSpPr/>
          <p:nvPr/>
        </p:nvSpPr>
        <p:spPr>
          <a:xfrm flipH="1">
            <a:off x="5185696" y="2804719"/>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8" name="Right Arrow 17"/>
          <p:cNvSpPr/>
          <p:nvPr/>
        </p:nvSpPr>
        <p:spPr>
          <a:xfrm flipH="1">
            <a:off x="5185696" y="4273228"/>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9" name="Right Arrow 18"/>
          <p:cNvSpPr/>
          <p:nvPr/>
        </p:nvSpPr>
        <p:spPr>
          <a:xfrm flipH="1">
            <a:off x="5185696" y="5887264"/>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grpSp>
        <p:nvGrpSpPr>
          <p:cNvPr id="30" name="Group 29"/>
          <p:cNvGrpSpPr/>
          <p:nvPr/>
        </p:nvGrpSpPr>
        <p:grpSpPr>
          <a:xfrm>
            <a:off x="6243997" y="859938"/>
            <a:ext cx="5516413" cy="5998062"/>
            <a:chOff x="6243997" y="859938"/>
            <a:chExt cx="5516413" cy="5998062"/>
          </a:xfrm>
        </p:grpSpPr>
        <p:sp>
          <p:nvSpPr>
            <p:cNvPr id="9" name="Title 1">
              <a:extLst>
                <a:ext uri="{FF2B5EF4-FFF2-40B4-BE49-F238E27FC236}">
                  <a16:creationId xmlns:a16="http://schemas.microsoft.com/office/drawing/2014/main" id="{CD451006-ACBC-E39E-EB05-0FE9FD949D44}"/>
                </a:ext>
              </a:extLst>
            </p:cNvPr>
            <p:cNvSpPr txBox="1">
              <a:spLocks/>
            </p:cNvSpPr>
            <p:nvPr/>
          </p:nvSpPr>
          <p:spPr>
            <a:xfrm>
              <a:off x="6243997" y="859938"/>
              <a:ext cx="171975" cy="5998062"/>
            </a:xfrm>
            <a:prstGeom prst="rect">
              <a:avLst/>
            </a:prstGeom>
            <a:solidFill>
              <a:schemeClr val="accent4">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800" dirty="0">
                <a:solidFill>
                  <a:schemeClr val="bg1"/>
                </a:solidFill>
                <a:latin typeface="+mn-lt"/>
              </a:endParaRPr>
            </a:p>
          </p:txBody>
        </p:sp>
        <p:sp>
          <p:nvSpPr>
            <p:cNvPr id="12" name="Right Arrow 11"/>
            <p:cNvSpPr/>
            <p:nvPr/>
          </p:nvSpPr>
          <p:spPr>
            <a:xfrm>
              <a:off x="6270455" y="1190683"/>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3" name="Right Arrow 12"/>
            <p:cNvSpPr/>
            <p:nvPr/>
          </p:nvSpPr>
          <p:spPr>
            <a:xfrm>
              <a:off x="6270455" y="2804719"/>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4" name="Right Arrow 13"/>
            <p:cNvSpPr/>
            <p:nvPr/>
          </p:nvSpPr>
          <p:spPr>
            <a:xfrm>
              <a:off x="6270455" y="4273228"/>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5" name="Right Arrow 14"/>
            <p:cNvSpPr/>
            <p:nvPr/>
          </p:nvSpPr>
          <p:spPr>
            <a:xfrm>
              <a:off x="6270455" y="5887264"/>
              <a:ext cx="740813" cy="542422"/>
            </a:xfrm>
            <a:prstGeom prst="rightArrow">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20" name="Text Placeholder 4">
              <a:extLst>
                <a:ext uri="{FF2B5EF4-FFF2-40B4-BE49-F238E27FC236}">
                  <a16:creationId xmlns:a16="http://schemas.microsoft.com/office/drawing/2014/main" id="{D20EF40C-493A-E1B0-69FD-3D34E9B579A6}"/>
                </a:ext>
              </a:extLst>
            </p:cNvPr>
            <p:cNvSpPr txBox="1">
              <a:spLocks/>
            </p:cNvSpPr>
            <p:nvPr/>
          </p:nvSpPr>
          <p:spPr>
            <a:xfrm>
              <a:off x="7262611" y="1137764"/>
              <a:ext cx="4497799" cy="64825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Physical Exercise </a:t>
              </a:r>
              <a:r>
                <a:rPr lang="en-US" sz="1700" b="0" dirty="0"/>
                <a:t>with Nutritional Education</a:t>
              </a:r>
              <a:br>
                <a:rPr lang="en-US" sz="2000" dirty="0"/>
              </a:br>
              <a:r>
                <a:rPr lang="en-GB" sz="1400" b="0" i="1" dirty="0"/>
                <a:t>ADA (2022), MIDFRAIL (2019), SPRINTT (2022) </a:t>
              </a:r>
              <a:endParaRPr lang="en-GB" sz="1400" b="0" dirty="0"/>
            </a:p>
            <a:p>
              <a:endParaRPr lang="en-GB" sz="1800" b="0" dirty="0"/>
            </a:p>
          </p:txBody>
        </p:sp>
        <p:sp>
          <p:nvSpPr>
            <p:cNvPr id="21" name="Text Placeholder 4">
              <a:extLst>
                <a:ext uri="{FF2B5EF4-FFF2-40B4-BE49-F238E27FC236}">
                  <a16:creationId xmlns:a16="http://schemas.microsoft.com/office/drawing/2014/main" id="{D20EF40C-493A-E1B0-69FD-3D34E9B579A6}"/>
                </a:ext>
              </a:extLst>
            </p:cNvPr>
            <p:cNvSpPr txBox="1">
              <a:spLocks/>
            </p:cNvSpPr>
            <p:nvPr/>
          </p:nvSpPr>
          <p:spPr>
            <a:xfrm>
              <a:off x="7262611" y="2712111"/>
              <a:ext cx="4497799" cy="833477"/>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Comorbidity</a:t>
              </a:r>
              <a:br>
                <a:rPr lang="en-US" sz="2000" dirty="0"/>
              </a:br>
              <a:r>
                <a:rPr lang="en-US" sz="2000" dirty="0"/>
                <a:t>Profiles and Management</a:t>
              </a:r>
              <a:br>
                <a:rPr lang="en-US" sz="2000" dirty="0"/>
              </a:br>
              <a:r>
                <a:rPr lang="en-US" sz="2000" dirty="0">
                  <a:solidFill>
                    <a:srgbClr val="CC0066"/>
                  </a:solidFill>
                </a:rPr>
                <a:t>Effective Guidance not available</a:t>
              </a:r>
              <a:endParaRPr lang="en-GB" sz="1800" b="0" dirty="0">
                <a:solidFill>
                  <a:srgbClr val="CC0066"/>
                </a:solidFill>
              </a:endParaRPr>
            </a:p>
          </p:txBody>
        </p:sp>
        <p:sp>
          <p:nvSpPr>
            <p:cNvPr id="22" name="Text Placeholder 4">
              <a:extLst>
                <a:ext uri="{FF2B5EF4-FFF2-40B4-BE49-F238E27FC236}">
                  <a16:creationId xmlns:a16="http://schemas.microsoft.com/office/drawing/2014/main" id="{D20EF40C-493A-E1B0-69FD-3D34E9B579A6}"/>
                </a:ext>
              </a:extLst>
            </p:cNvPr>
            <p:cNvSpPr txBox="1">
              <a:spLocks/>
            </p:cNvSpPr>
            <p:nvPr/>
          </p:nvSpPr>
          <p:spPr>
            <a:xfrm>
              <a:off x="7262611" y="3995402"/>
              <a:ext cx="4497799" cy="108484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Use of Technology and Diabetes </a:t>
              </a:r>
              <a:br>
                <a:rPr lang="en-US" sz="2000" dirty="0"/>
              </a:br>
              <a:r>
                <a:rPr lang="en-US" sz="2000" dirty="0"/>
                <a:t>Self-Management</a:t>
              </a:r>
              <a:br>
                <a:rPr lang="en-US" sz="2000" dirty="0"/>
              </a:br>
              <a:r>
                <a:rPr lang="en-GB" sz="1400" b="0" i="1" dirty="0"/>
                <a:t>DIAMOND TRIAL (2017), TOSCHI  E, Munshi M (2019); McAuley SA (2022)</a:t>
              </a:r>
              <a:endParaRPr lang="en-GB" sz="1400" b="0" dirty="0"/>
            </a:p>
            <a:p>
              <a:endParaRPr lang="en-GB" sz="1800" b="0" dirty="0"/>
            </a:p>
          </p:txBody>
        </p:sp>
        <p:sp>
          <p:nvSpPr>
            <p:cNvPr id="23" name="Text Placeholder 4">
              <a:extLst>
                <a:ext uri="{FF2B5EF4-FFF2-40B4-BE49-F238E27FC236}">
                  <a16:creationId xmlns:a16="http://schemas.microsoft.com/office/drawing/2014/main" id="{D20EF40C-493A-E1B0-69FD-3D34E9B579A6}"/>
                </a:ext>
              </a:extLst>
            </p:cNvPr>
            <p:cNvSpPr txBox="1">
              <a:spLocks/>
            </p:cNvSpPr>
            <p:nvPr/>
          </p:nvSpPr>
          <p:spPr>
            <a:xfrm>
              <a:off x="7262611" y="5707008"/>
              <a:ext cx="4497799" cy="894665"/>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Preliminary Precision Medicine Approach</a:t>
              </a:r>
              <a:br>
                <a:rPr lang="en-US" sz="2000" dirty="0"/>
              </a:br>
              <a:r>
                <a:rPr lang="en-GB" sz="1500" b="0" i="1" dirty="0" err="1"/>
                <a:t>Ahlqvist</a:t>
              </a:r>
              <a:r>
                <a:rPr lang="en-GB" sz="1500" b="0" i="1" dirty="0"/>
                <a:t>  E (2018), </a:t>
              </a:r>
              <a:r>
                <a:rPr lang="en-GB" sz="1500" b="0" i="1" dirty="0" err="1"/>
                <a:t>Chtristaens</a:t>
              </a:r>
              <a:r>
                <a:rPr lang="en-GB" sz="1500" b="0" i="1" dirty="0"/>
                <a:t> A (2019), Sinclair A and </a:t>
              </a:r>
              <a:r>
                <a:rPr lang="en-GB" sz="1500" b="0" i="1" dirty="0" err="1"/>
                <a:t>Abdelhafiz</a:t>
              </a:r>
              <a:r>
                <a:rPr lang="en-GB" sz="1500" b="0" i="1" dirty="0"/>
                <a:t> AH (</a:t>
              </a:r>
              <a:r>
                <a:rPr lang="en-GB" sz="1500" b="0" i="1"/>
                <a:t>2021/2), Huang Es et al, 2023</a:t>
              </a:r>
              <a:endParaRPr lang="en-GB" sz="1500" b="0" dirty="0"/>
            </a:p>
            <a:p>
              <a:endParaRPr lang="en-GB" sz="1800" b="0" dirty="0"/>
            </a:p>
          </p:txBody>
        </p:sp>
      </p:grpSp>
      <p:sp>
        <p:nvSpPr>
          <p:cNvPr id="24" name="Text Placeholder 4">
            <a:extLst>
              <a:ext uri="{FF2B5EF4-FFF2-40B4-BE49-F238E27FC236}">
                <a16:creationId xmlns:a16="http://schemas.microsoft.com/office/drawing/2014/main" id="{D20EF40C-493A-E1B0-69FD-3D34E9B579A6}"/>
              </a:ext>
            </a:extLst>
          </p:cNvPr>
          <p:cNvSpPr txBox="1">
            <a:spLocks/>
          </p:cNvSpPr>
          <p:nvPr/>
        </p:nvSpPr>
        <p:spPr>
          <a:xfrm>
            <a:off x="383631" y="1137764"/>
            <a:ext cx="4394845" cy="1084325"/>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r>
              <a:rPr lang="en-US" sz="2000" dirty="0"/>
              <a:t>Glucose and HbA1c Targets</a:t>
            </a:r>
          </a:p>
          <a:p>
            <a:pPr algn="r"/>
            <a:r>
              <a:rPr lang="en-GB" sz="1400" b="0" i="1" dirty="0"/>
              <a:t>IDF (2014), AES(2019); SGLT2-I and GLP-1 RA meta-analyses</a:t>
            </a:r>
          </a:p>
          <a:p>
            <a:pPr algn="r"/>
            <a:r>
              <a:rPr lang="en-GB" sz="1400" b="0" i="1" dirty="0"/>
              <a:t> </a:t>
            </a:r>
            <a:endParaRPr lang="en-GB" sz="1400" b="0" dirty="0"/>
          </a:p>
          <a:p>
            <a:pPr algn="r"/>
            <a:endParaRPr lang="en-GB" sz="1800" b="0" dirty="0"/>
          </a:p>
        </p:txBody>
      </p:sp>
      <p:sp>
        <p:nvSpPr>
          <p:cNvPr id="25" name="Text Placeholder 4">
            <a:extLst>
              <a:ext uri="{FF2B5EF4-FFF2-40B4-BE49-F238E27FC236}">
                <a16:creationId xmlns:a16="http://schemas.microsoft.com/office/drawing/2014/main" id="{D20EF40C-493A-E1B0-69FD-3D34E9B579A6}"/>
              </a:ext>
            </a:extLst>
          </p:cNvPr>
          <p:cNvSpPr txBox="1">
            <a:spLocks/>
          </p:cNvSpPr>
          <p:nvPr/>
        </p:nvSpPr>
        <p:spPr>
          <a:xfrm>
            <a:off x="383631" y="2738570"/>
            <a:ext cx="4497799" cy="66148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r>
              <a:rPr lang="en-US" sz="2000" dirty="0"/>
              <a:t>Blood Pressure Targets</a:t>
            </a:r>
            <a:br>
              <a:rPr lang="en-US" sz="2000" dirty="0"/>
            </a:br>
            <a:r>
              <a:rPr lang="en-GB" sz="1400" b="0" i="1" dirty="0"/>
              <a:t>SPRINT (2016), ADA (2022)</a:t>
            </a:r>
            <a:endParaRPr lang="en-GB" sz="1400" b="0" dirty="0"/>
          </a:p>
          <a:p>
            <a:pPr algn="r"/>
            <a:endParaRPr lang="en-GB" sz="1800" b="0" dirty="0"/>
          </a:p>
        </p:txBody>
      </p:sp>
      <p:sp>
        <p:nvSpPr>
          <p:cNvPr id="26" name="Text Placeholder 4">
            <a:extLst>
              <a:ext uri="{FF2B5EF4-FFF2-40B4-BE49-F238E27FC236}">
                <a16:creationId xmlns:a16="http://schemas.microsoft.com/office/drawing/2014/main" id="{D20EF40C-493A-E1B0-69FD-3D34E9B579A6}"/>
              </a:ext>
            </a:extLst>
          </p:cNvPr>
          <p:cNvSpPr txBox="1">
            <a:spLocks/>
          </p:cNvSpPr>
          <p:nvPr/>
        </p:nvSpPr>
        <p:spPr>
          <a:xfrm>
            <a:off x="383631" y="4074781"/>
            <a:ext cx="4497799" cy="153465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r>
              <a:rPr lang="en-US" sz="2000" dirty="0"/>
              <a:t>De-Escalation Therapy and </a:t>
            </a:r>
            <a:r>
              <a:rPr lang="en-US" sz="2000" dirty="0" err="1"/>
              <a:t>Hypoglycaemic</a:t>
            </a:r>
            <a:r>
              <a:rPr lang="en-US" sz="2000" dirty="0"/>
              <a:t> avoidance</a:t>
            </a:r>
            <a:br>
              <a:rPr lang="en-US" sz="2000" dirty="0"/>
            </a:br>
            <a:r>
              <a:rPr lang="en-US" sz="1400" b="0" dirty="0" err="1"/>
              <a:t>Abdelhafiz</a:t>
            </a:r>
            <a:r>
              <a:rPr lang="en-US" sz="1400" b="0" dirty="0"/>
              <a:t> A, Sinclair AJ (2017); </a:t>
            </a:r>
            <a:r>
              <a:rPr lang="en-US" sz="1400" b="0" dirty="0" err="1"/>
              <a:t>Niznik</a:t>
            </a:r>
            <a:r>
              <a:rPr lang="en-US" sz="1400" b="0" dirty="0"/>
              <a:t> JD (2022); Belmonte LM (2021); </a:t>
            </a:r>
            <a:r>
              <a:rPr lang="en-US" sz="1400" b="0" dirty="0" err="1"/>
              <a:t>Sonnez</a:t>
            </a:r>
            <a:r>
              <a:rPr lang="en-US" sz="1400" b="0" dirty="0"/>
              <a:t> A (2021); Pinda DV  (2019)</a:t>
            </a:r>
          </a:p>
          <a:p>
            <a:pPr algn="r"/>
            <a:endParaRPr lang="en-GB" sz="1400" b="0" dirty="0"/>
          </a:p>
          <a:p>
            <a:pPr algn="r"/>
            <a:endParaRPr lang="en-GB" sz="1800" b="0" dirty="0"/>
          </a:p>
        </p:txBody>
      </p:sp>
      <p:sp>
        <p:nvSpPr>
          <p:cNvPr id="28" name="Text Placeholder 4">
            <a:extLst>
              <a:ext uri="{FF2B5EF4-FFF2-40B4-BE49-F238E27FC236}">
                <a16:creationId xmlns:a16="http://schemas.microsoft.com/office/drawing/2014/main" id="{D20EF40C-493A-E1B0-69FD-3D34E9B579A6}"/>
              </a:ext>
            </a:extLst>
          </p:cNvPr>
          <p:cNvSpPr txBox="1">
            <a:spLocks/>
          </p:cNvSpPr>
          <p:nvPr/>
        </p:nvSpPr>
        <p:spPr>
          <a:xfrm>
            <a:off x="383631" y="5746697"/>
            <a:ext cx="4497799" cy="111130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r>
              <a:rPr lang="en-US" sz="2000" dirty="0"/>
              <a:t>Frailty Management</a:t>
            </a:r>
            <a:br>
              <a:rPr lang="en-US" sz="2000" dirty="0"/>
            </a:br>
            <a:r>
              <a:rPr lang="en-GB" sz="1400" b="0" i="1" dirty="0"/>
              <a:t>IDF (2014), AES (2019), ADA (2022) </a:t>
            </a:r>
            <a:br>
              <a:rPr lang="en-GB" sz="1400" b="0" i="1" dirty="0"/>
            </a:br>
            <a:r>
              <a:rPr lang="en-GB" sz="1400" b="0" i="1" dirty="0"/>
              <a:t>JBDS-IP (UK) 2019/22; International Expert Group 2017)  </a:t>
            </a:r>
            <a:endParaRPr lang="en-GB" sz="1400" b="0" dirty="0"/>
          </a:p>
          <a:p>
            <a:pPr algn="r"/>
            <a:endParaRPr lang="en-GB" sz="1800" b="0" dirty="0"/>
          </a:p>
        </p:txBody>
      </p:sp>
      <p:sp>
        <p:nvSpPr>
          <p:cNvPr id="29" name="Title 1">
            <a:extLst>
              <a:ext uri="{FF2B5EF4-FFF2-40B4-BE49-F238E27FC236}">
                <a16:creationId xmlns:a16="http://schemas.microsoft.com/office/drawing/2014/main" id="{C2766DD6-C6DD-4B2F-8CAA-2994B04B6EF3}"/>
              </a:ext>
            </a:extLst>
          </p:cNvPr>
          <p:cNvSpPr txBox="1">
            <a:spLocks/>
          </p:cNvSpPr>
          <p:nvPr/>
        </p:nvSpPr>
        <p:spPr>
          <a:xfrm>
            <a:off x="0" y="0"/>
            <a:ext cx="12192000" cy="873167"/>
          </a:xfrm>
          <a:prstGeom prst="rect">
            <a:avLst/>
          </a:prstGeom>
          <a:solidFill>
            <a:schemeClr val="accent4">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bg1"/>
                </a:solidFill>
              </a:rPr>
              <a:t>Multi-domain </a:t>
            </a:r>
            <a:r>
              <a:rPr lang="en-US" sz="3200" b="1" dirty="0" err="1">
                <a:solidFill>
                  <a:schemeClr val="bg1"/>
                </a:solidFill>
              </a:rPr>
              <a:t>Individualised</a:t>
            </a:r>
            <a:r>
              <a:rPr lang="en-US" sz="3200" b="1" dirty="0">
                <a:solidFill>
                  <a:schemeClr val="bg1"/>
                </a:solidFill>
              </a:rPr>
              <a:t> Management Planning  </a:t>
            </a:r>
            <a:r>
              <a:rPr lang="en-US" sz="2400" b="1" i="1" dirty="0">
                <a:solidFill>
                  <a:schemeClr val="bg1"/>
                </a:solidFill>
              </a:rPr>
              <a:t>Sinclair AJ, EASD 2022</a:t>
            </a:r>
            <a:endParaRPr lang="en-GB" sz="2400" b="1" i="1" dirty="0">
              <a:solidFill>
                <a:schemeClr val="bg1"/>
              </a:solidFill>
            </a:endParaRPr>
          </a:p>
        </p:txBody>
      </p:sp>
    </p:spTree>
    <p:extLst>
      <p:ext uri="{BB962C8B-B14F-4D97-AF65-F5344CB8AC3E}">
        <p14:creationId xmlns:p14="http://schemas.microsoft.com/office/powerpoint/2010/main" val="868044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74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65125"/>
            <a:ext cx="6981825" cy="1325563"/>
          </a:xfrm>
          <a:solidFill>
            <a:srgbClr val="3366CC"/>
          </a:solidFill>
        </p:spPr>
        <p:txBody>
          <a:bodyPr>
            <a:normAutofit fontScale="90000"/>
          </a:bodyPr>
          <a:lstStyle/>
          <a:p>
            <a:r>
              <a:rPr lang="en-GB" dirty="0">
                <a:solidFill>
                  <a:schemeClr val="bg1"/>
                </a:solidFill>
                <a:latin typeface="+mn-lt"/>
              </a:rPr>
              <a:t>Hypoglycaemia – </a:t>
            </a:r>
            <a:r>
              <a:rPr lang="en-GB" sz="2800" i="1" dirty="0">
                <a:solidFill>
                  <a:schemeClr val="bg1"/>
                </a:solidFill>
                <a:latin typeface="+mn-lt"/>
              </a:rPr>
              <a:t>an inevitable consequence in older people with diabetes taking </a:t>
            </a:r>
            <a:r>
              <a:rPr lang="en-GB" sz="2800" i="1" dirty="0" err="1">
                <a:solidFill>
                  <a:schemeClr val="bg1"/>
                </a:solidFill>
                <a:latin typeface="+mn-lt"/>
              </a:rPr>
              <a:t>sulphonylureas</a:t>
            </a:r>
            <a:r>
              <a:rPr lang="en-GB" sz="2800" i="1" dirty="0">
                <a:solidFill>
                  <a:schemeClr val="bg1"/>
                </a:solidFill>
                <a:latin typeface="+mn-lt"/>
              </a:rPr>
              <a:t> or insulin </a:t>
            </a:r>
          </a:p>
        </p:txBody>
      </p:sp>
      <p:sp>
        <p:nvSpPr>
          <p:cNvPr id="5" name="Text Placeholder 4"/>
          <p:cNvSpPr>
            <a:spLocks noGrp="1"/>
          </p:cNvSpPr>
          <p:nvPr>
            <p:ph type="body" sz="quarter" idx="3"/>
          </p:nvPr>
        </p:nvSpPr>
        <p:spPr>
          <a:xfrm>
            <a:off x="8131268" y="3119437"/>
            <a:ext cx="3821113" cy="3119437"/>
          </a:xfrm>
        </p:spPr>
        <p:txBody>
          <a:bodyPr/>
          <a:lstStyle/>
          <a:p>
            <a:endParaRPr lang="en-GB" dirty="0"/>
          </a:p>
        </p:txBody>
      </p:sp>
      <p:pic>
        <p:nvPicPr>
          <p:cNvPr id="1028" name="Picture 4" descr="Image result for hypoglycemia"/>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7267575" y="1690688"/>
            <a:ext cx="4713832" cy="32429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p:cNvGraphicFramePr/>
          <p:nvPr/>
        </p:nvGraphicFramePr>
        <p:xfrm>
          <a:off x="285750" y="1843088"/>
          <a:ext cx="6580187" cy="4761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2535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59" y="365125"/>
            <a:ext cx="4887177" cy="1483185"/>
          </a:xfrm>
          <a:solidFill>
            <a:srgbClr val="3366CC"/>
          </a:solidFill>
        </p:spPr>
        <p:txBody>
          <a:bodyPr>
            <a:normAutofit/>
          </a:bodyPr>
          <a:lstStyle/>
          <a:p>
            <a:r>
              <a:rPr lang="en-GB" sz="2800" b="1" dirty="0">
                <a:solidFill>
                  <a:schemeClr val="bg1"/>
                </a:solidFill>
                <a:latin typeface="+mn-lt"/>
              </a:rPr>
              <a:t>Hospital Admissions in England and Wales (1999-2016) for </a:t>
            </a:r>
            <a:r>
              <a:rPr lang="en-GB" sz="2800" b="1" dirty="0" err="1">
                <a:solidFill>
                  <a:schemeClr val="bg1"/>
                </a:solidFill>
                <a:latin typeface="+mn-lt"/>
              </a:rPr>
              <a:t>Dysglycaemia</a:t>
            </a:r>
            <a:endParaRPr lang="en-GB" sz="2800" b="1" dirty="0">
              <a:solidFill>
                <a:schemeClr val="bg1"/>
              </a:solidFill>
              <a:latin typeface="+mn-lt"/>
            </a:endParaRPr>
          </a:p>
        </p:txBody>
      </p:sp>
      <p:pic>
        <p:nvPicPr>
          <p:cNvPr id="4" name="Content Placeholder 3"/>
          <p:cNvPicPr>
            <a:picLocks noGrp="1" noChangeAspect="1"/>
          </p:cNvPicPr>
          <p:nvPr>
            <p:ph idx="1"/>
          </p:nvPr>
        </p:nvPicPr>
        <p:blipFill>
          <a:blip r:embed="rId2"/>
          <a:stretch>
            <a:fillRect/>
          </a:stretch>
        </p:blipFill>
        <p:spPr>
          <a:xfrm>
            <a:off x="5500366" y="365124"/>
            <a:ext cx="5843909" cy="6278805"/>
          </a:xfrm>
          <a:prstGeom prst="rect">
            <a:avLst/>
          </a:prstGeom>
          <a:ln>
            <a:solidFill>
              <a:srgbClr val="FF66FF"/>
            </a:solidFill>
          </a:ln>
        </p:spPr>
      </p:pic>
      <p:sp>
        <p:nvSpPr>
          <p:cNvPr id="5" name="TextBox 4"/>
          <p:cNvSpPr txBox="1"/>
          <p:nvPr/>
        </p:nvSpPr>
        <p:spPr>
          <a:xfrm>
            <a:off x="365759" y="2011680"/>
            <a:ext cx="3775571" cy="338554"/>
          </a:xfrm>
          <a:prstGeom prst="rect">
            <a:avLst/>
          </a:prstGeom>
          <a:noFill/>
        </p:spPr>
        <p:txBody>
          <a:bodyPr wrap="square" rtlCol="0">
            <a:spAutoFit/>
          </a:bodyPr>
          <a:lstStyle/>
          <a:p>
            <a:r>
              <a:rPr lang="en-GB" sz="1600" i="1" dirty="0" err="1"/>
              <a:t>Naser</a:t>
            </a:r>
            <a:r>
              <a:rPr lang="en-GB" sz="1600" i="1" dirty="0"/>
              <a:t> AY et al, </a:t>
            </a:r>
            <a:r>
              <a:rPr lang="en-GB" sz="1600" i="1" dirty="0" err="1"/>
              <a:t>Diab</a:t>
            </a:r>
            <a:r>
              <a:rPr lang="en-GB" sz="1600" i="1" dirty="0"/>
              <a:t> </a:t>
            </a:r>
            <a:r>
              <a:rPr lang="en-GB" sz="1600" i="1" dirty="0" err="1"/>
              <a:t>Ther</a:t>
            </a:r>
            <a:r>
              <a:rPr lang="en-GB" sz="1600" i="1" dirty="0"/>
              <a:t> 2018</a:t>
            </a:r>
            <a:endParaRPr lang="en-GB" sz="1400" i="1" dirty="0"/>
          </a:p>
        </p:txBody>
      </p:sp>
      <p:sp>
        <p:nvSpPr>
          <p:cNvPr id="7" name="TextBox 6"/>
          <p:cNvSpPr txBox="1"/>
          <p:nvPr/>
        </p:nvSpPr>
        <p:spPr>
          <a:xfrm>
            <a:off x="365758" y="2759825"/>
            <a:ext cx="4887177" cy="2308324"/>
          </a:xfrm>
          <a:prstGeom prst="rect">
            <a:avLst/>
          </a:prstGeom>
          <a:solidFill>
            <a:srgbClr val="9999FF"/>
          </a:solidFill>
        </p:spPr>
        <p:txBody>
          <a:bodyPr wrap="square" rtlCol="0">
            <a:spAutoFit/>
          </a:bodyPr>
          <a:lstStyle/>
          <a:p>
            <a:pPr marL="285750" indent="-285750">
              <a:buFont typeface="Arial" panose="020B0604020202020204" pitchFamily="34" charset="0"/>
              <a:buChar char="•"/>
            </a:pPr>
            <a:r>
              <a:rPr lang="en-GB" dirty="0"/>
              <a:t>Observational study of all hospital admissions for hypoglycaemia and hyperglycaemia</a:t>
            </a:r>
          </a:p>
          <a:p>
            <a:pPr marL="285750" indent="-285750">
              <a:buFont typeface="Arial" panose="020B0604020202020204" pitchFamily="34" charset="0"/>
              <a:buChar char="•"/>
            </a:pPr>
            <a:r>
              <a:rPr lang="en-GB" dirty="0"/>
              <a:t>Hospital Episode Statistics database in England and the Patient Episode Database for Wales</a:t>
            </a:r>
          </a:p>
          <a:p>
            <a:pPr marL="285750" indent="-285750">
              <a:buFont typeface="Arial" panose="020B0604020202020204" pitchFamily="34" charset="0"/>
              <a:buChar char="•"/>
            </a:pPr>
            <a:r>
              <a:rPr lang="en-GB" b="1" dirty="0"/>
              <a:t>173% increase in hypoglycaemia for the period</a:t>
            </a:r>
          </a:p>
          <a:p>
            <a:pPr marL="285750" indent="-285750">
              <a:buFont typeface="Arial" panose="020B0604020202020204" pitchFamily="34" charset="0"/>
              <a:buChar char="•"/>
            </a:pPr>
            <a:r>
              <a:rPr lang="en-GB" dirty="0"/>
              <a:t>Strong relationship between hypoglycaemia and parallel increase in glucose-lowering medications</a:t>
            </a:r>
          </a:p>
        </p:txBody>
      </p:sp>
    </p:spTree>
    <p:extLst>
      <p:ext uri="{BB962C8B-B14F-4D97-AF65-F5344CB8AC3E}">
        <p14:creationId xmlns:p14="http://schemas.microsoft.com/office/powerpoint/2010/main" val="1862440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C59A-B6E8-6033-1B7B-0B1318C71D85}"/>
              </a:ext>
            </a:extLst>
          </p:cNvPr>
          <p:cNvSpPr>
            <a:spLocks noGrp="1"/>
          </p:cNvSpPr>
          <p:nvPr>
            <p:ph type="title"/>
          </p:nvPr>
        </p:nvSpPr>
        <p:spPr>
          <a:xfrm>
            <a:off x="0" y="365125"/>
            <a:ext cx="12192000" cy="1420899"/>
          </a:xfrm>
          <a:solidFill>
            <a:schemeClr val="accent1">
              <a:lumMod val="40000"/>
              <a:lumOff val="60000"/>
            </a:schemeClr>
          </a:solidFill>
        </p:spPr>
        <p:txBody>
          <a:bodyPr/>
          <a:lstStyle/>
          <a:p>
            <a:pPr algn="ctr"/>
            <a:r>
              <a:rPr lang="en-US" b="1" dirty="0"/>
              <a:t>Shortcomings of Clinical Guidelines: DO NOT answer some of the Key Questions in Management</a:t>
            </a:r>
            <a:endParaRPr lang="en-GB" b="1" dirty="0"/>
          </a:p>
        </p:txBody>
      </p:sp>
      <p:sp>
        <p:nvSpPr>
          <p:cNvPr id="3" name="Text Placeholder 2">
            <a:extLst>
              <a:ext uri="{FF2B5EF4-FFF2-40B4-BE49-F238E27FC236}">
                <a16:creationId xmlns:a16="http://schemas.microsoft.com/office/drawing/2014/main" id="{AAD9920A-38C8-5D02-B6DF-D17DF2D1F018}"/>
              </a:ext>
            </a:extLst>
          </p:cNvPr>
          <p:cNvSpPr>
            <a:spLocks noGrp="1"/>
          </p:cNvSpPr>
          <p:nvPr>
            <p:ph type="body" idx="1"/>
          </p:nvPr>
        </p:nvSpPr>
        <p:spPr>
          <a:xfrm>
            <a:off x="358154" y="1681163"/>
            <a:ext cx="5639421" cy="823912"/>
          </a:xfrm>
        </p:spPr>
        <p:txBody>
          <a:bodyPr/>
          <a:lstStyle/>
          <a:p>
            <a:r>
              <a:rPr lang="en-US" dirty="0"/>
              <a:t>International Guidelines</a:t>
            </a:r>
            <a:endParaRPr lang="en-GB" dirty="0"/>
          </a:p>
        </p:txBody>
      </p:sp>
      <p:sp>
        <p:nvSpPr>
          <p:cNvPr id="6" name="Content Placeholder 5">
            <a:extLst>
              <a:ext uri="{FF2B5EF4-FFF2-40B4-BE49-F238E27FC236}">
                <a16:creationId xmlns:a16="http://schemas.microsoft.com/office/drawing/2014/main" id="{0A5F5797-73E3-A2B3-2E06-63B389330237}"/>
              </a:ext>
            </a:extLst>
          </p:cNvPr>
          <p:cNvSpPr>
            <a:spLocks noGrp="1"/>
          </p:cNvSpPr>
          <p:nvPr>
            <p:ph sz="quarter" idx="4"/>
          </p:nvPr>
        </p:nvSpPr>
        <p:spPr>
          <a:xfrm>
            <a:off x="6172200" y="2045110"/>
            <a:ext cx="5183188" cy="4144553"/>
          </a:xfrm>
        </p:spPr>
        <p:txBody>
          <a:bodyPr>
            <a:normAutofit fontScale="77500" lnSpcReduction="20000"/>
          </a:bodyPr>
          <a:lstStyle/>
          <a:p>
            <a:pPr marL="0" indent="0">
              <a:buNone/>
            </a:pPr>
            <a:r>
              <a:rPr lang="en-US" sz="3400" b="1" dirty="0"/>
              <a:t>They DO NOT Answer:</a:t>
            </a:r>
            <a:endParaRPr lang="en-GB" sz="3400" b="1" dirty="0"/>
          </a:p>
          <a:p>
            <a:r>
              <a:rPr lang="en-US" dirty="0"/>
              <a:t>What are the elements of a successful de-escalation approach to management?</a:t>
            </a:r>
          </a:p>
          <a:p>
            <a:r>
              <a:rPr lang="en-US" dirty="0"/>
              <a:t>Is a different approach to managing comorbidity and/or frailty necessary?</a:t>
            </a:r>
          </a:p>
          <a:p>
            <a:r>
              <a:rPr lang="en-US" dirty="0"/>
              <a:t>Why a single </a:t>
            </a:r>
            <a:r>
              <a:rPr lang="en-US" dirty="0" err="1"/>
              <a:t>gluco</a:t>
            </a:r>
            <a:r>
              <a:rPr lang="en-US" dirty="0"/>
              <a:t>-centric approach in any case would suit all patient groups and needs of a complex illness model?</a:t>
            </a:r>
          </a:p>
          <a:p>
            <a:r>
              <a:rPr lang="en-US" dirty="0"/>
              <a:t>How do we distinguish the various groups of older people with diabetes who are more likely to benefit from specific treatment approaches?</a:t>
            </a:r>
          </a:p>
          <a:p>
            <a:r>
              <a:rPr lang="en-US" b="1" dirty="0"/>
              <a:t>Should we consider a more precision medicine approach? </a:t>
            </a:r>
          </a:p>
          <a:p>
            <a:endParaRPr lang="en-GB" dirty="0"/>
          </a:p>
        </p:txBody>
      </p:sp>
      <p:pic>
        <p:nvPicPr>
          <p:cNvPr id="7" name="Imagen 17">
            <a:extLst>
              <a:ext uri="{FF2B5EF4-FFF2-40B4-BE49-F238E27FC236}">
                <a16:creationId xmlns:a16="http://schemas.microsoft.com/office/drawing/2014/main" id="{CE071053-2590-18B7-E682-848ABDDE0B3D}"/>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358154" y="2505075"/>
            <a:ext cx="1276065" cy="170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A screenshot of a cell phone&#10;&#10;Description automatically generated">
            <a:extLst>
              <a:ext uri="{FF2B5EF4-FFF2-40B4-BE49-F238E27FC236}">
                <a16:creationId xmlns:a16="http://schemas.microsoft.com/office/drawing/2014/main" id="{50C01D68-4B45-A850-1534-4C6050579B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4729" y="2447079"/>
            <a:ext cx="1276065" cy="1709927"/>
          </a:xfrm>
          <a:prstGeom prst="rect">
            <a:avLst/>
          </a:prstGeom>
        </p:spPr>
      </p:pic>
      <p:pic>
        <p:nvPicPr>
          <p:cNvPr id="9" name="Picture 2" descr="See the source image">
            <a:extLst>
              <a:ext uri="{FF2B5EF4-FFF2-40B4-BE49-F238E27FC236}">
                <a16:creationId xmlns:a16="http://schemas.microsoft.com/office/drawing/2014/main" id="{C4C7EE52-8ABC-3045-A107-E93FAF9232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666" y="4333187"/>
            <a:ext cx="1297554" cy="1725746"/>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6" descr="Image result for journal frailty aging">
            <a:extLst>
              <a:ext uri="{FF2B5EF4-FFF2-40B4-BE49-F238E27FC236}">
                <a16:creationId xmlns:a16="http://schemas.microsoft.com/office/drawing/2014/main" id="{84C24613-CEA6-5401-709A-74C8F3DDB57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28132" y="4211433"/>
            <a:ext cx="1407052" cy="1847500"/>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846A16F-62B9-1F40-14B0-CD4410B9923A}"/>
              </a:ext>
            </a:extLst>
          </p:cNvPr>
          <p:cNvPicPr>
            <a:picLocks noChangeAspect="1"/>
          </p:cNvPicPr>
          <p:nvPr/>
        </p:nvPicPr>
        <p:blipFill>
          <a:blip r:embed="rId7"/>
          <a:stretch>
            <a:fillRect/>
          </a:stretch>
        </p:blipFill>
        <p:spPr>
          <a:xfrm>
            <a:off x="3358097" y="3006726"/>
            <a:ext cx="2265956" cy="1625919"/>
          </a:xfrm>
          <a:prstGeom prst="rect">
            <a:avLst/>
          </a:prstGeom>
        </p:spPr>
      </p:pic>
    </p:spTree>
    <p:extLst>
      <p:ext uri="{BB962C8B-B14F-4D97-AF65-F5344CB8AC3E}">
        <p14:creationId xmlns:p14="http://schemas.microsoft.com/office/powerpoint/2010/main" val="381960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7613" y="438897"/>
            <a:ext cx="5460171" cy="1159798"/>
          </a:xfrm>
          <a:solidFill>
            <a:schemeClr val="accent4">
              <a:lumMod val="75000"/>
            </a:schemeClr>
          </a:solidFill>
        </p:spPr>
        <p:txBody>
          <a:bodyPr>
            <a:normAutofit/>
          </a:bodyPr>
          <a:lstStyle/>
          <a:p>
            <a:pPr algn="ctr"/>
            <a:r>
              <a:rPr lang="en-GB" sz="2800" b="1" dirty="0">
                <a:solidFill>
                  <a:schemeClr val="bg1"/>
                </a:solidFill>
                <a:latin typeface="+mn-lt"/>
              </a:rPr>
              <a:t>Diabetes in Older Adults – </a:t>
            </a:r>
            <a:br>
              <a:rPr lang="en-GB" sz="2800" b="1" dirty="0">
                <a:solidFill>
                  <a:schemeClr val="bg1"/>
                </a:solidFill>
                <a:latin typeface="+mn-lt"/>
              </a:rPr>
            </a:br>
            <a:r>
              <a:rPr lang="en-GB" sz="2800" b="1" dirty="0">
                <a:solidFill>
                  <a:schemeClr val="bg1"/>
                </a:solidFill>
                <a:latin typeface="+mn-lt"/>
              </a:rPr>
              <a:t>a High Risk Health State</a:t>
            </a:r>
          </a:p>
        </p:txBody>
      </p:sp>
      <p:grpSp>
        <p:nvGrpSpPr>
          <p:cNvPr id="75" name="Group 74"/>
          <p:cNvGrpSpPr/>
          <p:nvPr/>
        </p:nvGrpSpPr>
        <p:grpSpPr>
          <a:xfrm>
            <a:off x="453625" y="442652"/>
            <a:ext cx="5451002" cy="5895081"/>
            <a:chOff x="6648848" y="162284"/>
            <a:chExt cx="5451002" cy="5895081"/>
          </a:xfrm>
        </p:grpSpPr>
        <p:sp>
          <p:nvSpPr>
            <p:cNvPr id="39" name="Rectangle 38"/>
            <p:cNvSpPr/>
            <p:nvPr/>
          </p:nvSpPr>
          <p:spPr>
            <a:xfrm>
              <a:off x="6654411" y="162284"/>
              <a:ext cx="4586954" cy="30558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228600" algn="ctr">
                <a:lnSpc>
                  <a:spcPct val="107000"/>
                </a:lnSpc>
                <a:spcAft>
                  <a:spcPts val="800"/>
                </a:spcAft>
              </a:pPr>
              <a:r>
                <a:rPr lang="en-GB" sz="1600" b="1" dirty="0">
                  <a:solidFill>
                    <a:srgbClr val="FFFFFF"/>
                  </a:solidFill>
                  <a:effectLst/>
                  <a:ea typeface="+mn-ea"/>
                  <a:cs typeface="+mn-cs"/>
                </a:rPr>
                <a:t>Normal Glucose Handling</a:t>
              </a:r>
              <a:r>
                <a:rPr lang="en-GB" sz="1100" dirty="0">
                  <a:effectLst/>
                  <a:ea typeface="Calibri" panose="020F0502020204030204" pitchFamily="34" charset="0"/>
                  <a:cs typeface="Times New Roman" panose="02020603050405020304" pitchFamily="18" charset="0"/>
                </a:rPr>
                <a:t> </a:t>
              </a:r>
            </a:p>
          </p:txBody>
        </p:sp>
        <p:sp>
          <p:nvSpPr>
            <p:cNvPr id="40" name="Rectangle 39"/>
            <p:cNvSpPr/>
            <p:nvPr/>
          </p:nvSpPr>
          <p:spPr>
            <a:xfrm>
              <a:off x="6670819" y="2281869"/>
              <a:ext cx="4570546" cy="286076"/>
            </a:xfrm>
            <a:prstGeom prst="rect">
              <a:avLst/>
            </a:prstGeom>
            <a:solidFill>
              <a:srgbClr val="CC99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algn="ctr">
                <a:lnSpc>
                  <a:spcPct val="107000"/>
                </a:lnSpc>
                <a:spcAft>
                  <a:spcPts val="800"/>
                </a:spcAft>
              </a:pPr>
              <a:r>
                <a:rPr lang="en-GB" sz="1600" b="1" dirty="0">
                  <a:solidFill>
                    <a:srgbClr val="FFFFFF"/>
                  </a:solidFill>
                  <a:effectLst/>
                  <a:latin typeface="Calibri" panose="020F0502020204030204" pitchFamily="34" charset="0"/>
                  <a:ea typeface="+mn-ea"/>
                  <a:cs typeface="+mn-cs"/>
                </a:rPr>
                <a:t>Physiological type 2 Diabetes</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1" name="Rectangle 40"/>
            <p:cNvSpPr/>
            <p:nvPr/>
          </p:nvSpPr>
          <p:spPr>
            <a:xfrm>
              <a:off x="6654411" y="3182105"/>
              <a:ext cx="4586954" cy="305311"/>
            </a:xfrm>
            <a:prstGeom prst="rect">
              <a:avLst/>
            </a:prstGeom>
            <a:solidFill>
              <a:schemeClr val="accent6">
                <a:lumMod val="60000"/>
                <a:lumOff val="4000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algn="ctr">
                <a:lnSpc>
                  <a:spcPct val="107000"/>
                </a:lnSpc>
                <a:spcAft>
                  <a:spcPts val="800"/>
                </a:spcAft>
              </a:pPr>
              <a:r>
                <a:rPr lang="en-GB" sz="1300" b="1" dirty="0">
                  <a:solidFill>
                    <a:srgbClr val="FFFFFF"/>
                  </a:solidFill>
                  <a:effectLst/>
                  <a:latin typeface="Calibri" panose="020F0502020204030204" pitchFamily="34" charset="0"/>
                </a:rPr>
                <a:t>Clinical diagnosis of type 2 Diabetes – delayed diagnosis*</a:t>
              </a:r>
              <a:r>
                <a:rPr lang="en-GB" sz="13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2" name="Rectangle 41"/>
            <p:cNvSpPr/>
            <p:nvPr/>
          </p:nvSpPr>
          <p:spPr>
            <a:xfrm>
              <a:off x="6654409" y="4542359"/>
              <a:ext cx="4586955" cy="279575"/>
            </a:xfrm>
            <a:prstGeom prst="rect">
              <a:avLst/>
            </a:prstGeom>
            <a:solidFill>
              <a:srgbClr val="FF505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algn="ctr">
                <a:lnSpc>
                  <a:spcPct val="107000"/>
                </a:lnSpc>
                <a:spcAft>
                  <a:spcPts val="800"/>
                </a:spcAft>
              </a:pPr>
              <a:r>
                <a:rPr lang="en-GB" sz="1600" b="1" dirty="0">
                  <a:solidFill>
                    <a:srgbClr val="FFFFFF"/>
                  </a:solidFill>
                  <a:effectLst/>
                  <a:latin typeface="Calibri" panose="020F0502020204030204" pitchFamily="34" charset="0"/>
                  <a:ea typeface="+mn-ea"/>
                  <a:cs typeface="+mn-cs"/>
                </a:rPr>
                <a:t>High Risk Health State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4" name="Rounded Rectangle 43"/>
            <p:cNvSpPr/>
            <p:nvPr/>
          </p:nvSpPr>
          <p:spPr>
            <a:xfrm>
              <a:off x="6670818" y="546115"/>
              <a:ext cx="2176197" cy="466402"/>
            </a:xfrm>
            <a:prstGeom prst="roundRect">
              <a:avLst/>
            </a:prstGeom>
            <a:solidFill>
              <a:schemeClr val="accent1">
                <a:lumMod val="20000"/>
                <a:lumOff val="8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dirty="0">
                  <a:solidFill>
                    <a:srgbClr val="000000"/>
                  </a:solidFill>
                  <a:effectLst/>
                  <a:ea typeface="+mn-ea"/>
                  <a:cs typeface="+mn-cs"/>
                </a:rPr>
                <a:t>Independent statement: Variable age-related decline in fasting and post-prandial glucose</a:t>
              </a:r>
              <a:r>
                <a:rPr lang="en-GB" sz="1100" dirty="0">
                  <a:effectLst/>
                  <a:ea typeface="Calibri" panose="020F0502020204030204" pitchFamily="34" charset="0"/>
                  <a:cs typeface="Times New Roman" panose="02020603050405020304" pitchFamily="18" charset="0"/>
                </a:rPr>
                <a:t> </a:t>
              </a:r>
            </a:p>
          </p:txBody>
        </p:sp>
        <p:sp>
          <p:nvSpPr>
            <p:cNvPr id="45" name="Rounded Rectangle 44"/>
            <p:cNvSpPr/>
            <p:nvPr/>
          </p:nvSpPr>
          <p:spPr>
            <a:xfrm>
              <a:off x="6656684" y="1680956"/>
              <a:ext cx="2167226" cy="521833"/>
            </a:xfrm>
            <a:prstGeom prst="roundRect">
              <a:avLst/>
            </a:prstGeom>
            <a:solidFill>
              <a:schemeClr val="accent1">
                <a:lumMod val="20000"/>
                <a:lumOff val="80000"/>
              </a:schemeClr>
            </a:solidFill>
            <a:ln w="1270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dirty="0">
                  <a:solidFill>
                    <a:srgbClr val="000000"/>
                  </a:solidFill>
                  <a:effectLst/>
                  <a:latin typeface="Calibri" panose="020F0502020204030204" pitchFamily="34" charset="0"/>
                  <a:ea typeface="+mn-ea"/>
                  <a:cs typeface="+mn-cs"/>
                </a:rPr>
                <a:t>Age-related loss of lean body mass; increased visceral adipose and increased intramuscular fat</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6" name="Rounded Rectangle 45"/>
            <p:cNvSpPr/>
            <p:nvPr/>
          </p:nvSpPr>
          <p:spPr>
            <a:xfrm>
              <a:off x="9080152" y="551503"/>
              <a:ext cx="2131626" cy="373850"/>
            </a:xfrm>
            <a:prstGeom prst="roundRect">
              <a:avLst/>
            </a:prstGeom>
            <a:solidFill>
              <a:schemeClr val="accent1">
                <a:lumMod val="20000"/>
                <a:lumOff val="80000"/>
              </a:schemeClr>
            </a:solidFill>
            <a:ln w="1270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dirty="0">
                  <a:solidFill>
                    <a:srgbClr val="000000"/>
                  </a:solidFill>
                  <a:effectLst/>
                  <a:latin typeface="Calibri" panose="020F0502020204030204" pitchFamily="34" charset="0"/>
                  <a:ea typeface="+mn-ea"/>
                  <a:cs typeface="+mn-cs"/>
                </a:rPr>
                <a:t>Genetic, behavioural and environmental influences </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7" name="Rounded Rectangle 46"/>
            <p:cNvSpPr/>
            <p:nvPr/>
          </p:nvSpPr>
          <p:spPr>
            <a:xfrm>
              <a:off x="6670819" y="1134236"/>
              <a:ext cx="2153092" cy="451736"/>
            </a:xfrm>
            <a:prstGeom prst="roundRect">
              <a:avLst/>
            </a:prstGeom>
            <a:solidFill>
              <a:schemeClr val="accent1">
                <a:lumMod val="20000"/>
                <a:lumOff val="80000"/>
              </a:schemeClr>
            </a:solidFill>
            <a:ln w="1270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dirty="0">
                  <a:solidFill>
                    <a:srgbClr val="000000"/>
                  </a:solidFill>
                  <a:effectLst/>
                  <a:latin typeface="Calibri" panose="020F0502020204030204" pitchFamily="34" charset="0"/>
                  <a:ea typeface="+mn-ea"/>
                  <a:cs typeface="+mn-cs"/>
                </a:rPr>
                <a:t>Increasing insulin resistance in muscle / fat tissues</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8" name="Rounded Rectangle 47"/>
            <p:cNvSpPr/>
            <p:nvPr/>
          </p:nvSpPr>
          <p:spPr>
            <a:xfrm>
              <a:off x="9103257" y="1855854"/>
              <a:ext cx="2125290" cy="328202"/>
            </a:xfrm>
            <a:prstGeom prst="roundRect">
              <a:avLst/>
            </a:prstGeom>
            <a:solidFill>
              <a:schemeClr val="accent1">
                <a:lumMod val="20000"/>
                <a:lumOff val="80000"/>
              </a:schemeClr>
            </a:solidFill>
            <a:ln w="1270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dirty="0">
                  <a:solidFill>
                    <a:srgbClr val="000000"/>
                  </a:solidFill>
                  <a:effectLst/>
                  <a:latin typeface="Calibri" panose="020F0502020204030204" pitchFamily="34" charset="0"/>
                  <a:ea typeface="+mn-ea"/>
                  <a:cs typeface="+mn-cs"/>
                </a:rPr>
                <a:t> Obesity, medications</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9" name="Rounded Rectangle 48"/>
            <p:cNvSpPr/>
            <p:nvPr/>
          </p:nvSpPr>
          <p:spPr>
            <a:xfrm>
              <a:off x="6670819" y="2647025"/>
              <a:ext cx="2153092" cy="451736"/>
            </a:xfrm>
            <a:prstGeom prst="roundRect">
              <a:avLst/>
            </a:prstGeom>
            <a:solidFill>
              <a:srgbClr val="CCCCFF"/>
            </a:solidFill>
            <a:ln w="12700" cap="flat" cmpd="sng" algn="ctr">
              <a:solidFill>
                <a:srgbClr val="7030A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b="1" dirty="0">
                  <a:solidFill>
                    <a:srgbClr val="000000"/>
                  </a:solidFill>
                  <a:effectLst/>
                  <a:latin typeface="Calibri" panose="020F0502020204030204" pitchFamily="34" charset="0"/>
                  <a:ea typeface="+mn-ea"/>
                  <a:cs typeface="+mn-cs"/>
                </a:rPr>
                <a:t>Illness mimicking</a:t>
              </a:r>
              <a:r>
                <a:rPr lang="en-GB" sz="1000" dirty="0">
                  <a:solidFill>
                    <a:srgbClr val="000000"/>
                  </a:solidFill>
                  <a:effectLst/>
                  <a:latin typeface="Calibri" panose="020F0502020204030204" pitchFamily="34" charset="0"/>
                  <a:ea typeface="+mn-ea"/>
                  <a:cs typeface="+mn-cs"/>
                </a:rPr>
                <a:t>: with non-specific fatigue, weight loss, behavioural change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0" name="Rounded Rectangle 49"/>
            <p:cNvSpPr/>
            <p:nvPr/>
          </p:nvSpPr>
          <p:spPr>
            <a:xfrm>
              <a:off x="9103258" y="2647025"/>
              <a:ext cx="2083264" cy="451736"/>
            </a:xfrm>
            <a:prstGeom prst="roundRect">
              <a:avLst/>
            </a:prstGeom>
            <a:solidFill>
              <a:srgbClr val="CCCCFF"/>
            </a:solidFill>
            <a:ln w="12700" cap="flat" cmpd="sng" algn="ctr">
              <a:solidFill>
                <a:srgbClr val="7030A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00" b="1" dirty="0">
                  <a:solidFill>
                    <a:srgbClr val="000000"/>
                  </a:solidFill>
                  <a:effectLst/>
                  <a:latin typeface="Calibri" panose="020F0502020204030204" pitchFamily="34" charset="0"/>
                  <a:ea typeface="+mn-ea"/>
                  <a:cs typeface="+mn-cs"/>
                </a:rPr>
                <a:t>Attenuated symptom response</a:t>
              </a:r>
              <a:r>
                <a:rPr lang="en-GB" sz="1000" dirty="0">
                  <a:solidFill>
                    <a:srgbClr val="000000"/>
                  </a:solidFill>
                  <a:effectLst/>
                  <a:latin typeface="Calibri" panose="020F0502020204030204" pitchFamily="34" charset="0"/>
                  <a:ea typeface="+mn-ea"/>
                  <a:cs typeface="+mn-cs"/>
                </a:rPr>
                <a:t> to elevated glucose </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1" name="Rounded Rectangle 50"/>
            <p:cNvSpPr/>
            <p:nvPr/>
          </p:nvSpPr>
          <p:spPr>
            <a:xfrm>
              <a:off x="9103255" y="4898294"/>
              <a:ext cx="2083265" cy="810403"/>
            </a:xfrm>
            <a:prstGeom prst="roundRect">
              <a:avLst/>
            </a:prstGeom>
            <a:solidFill>
              <a:srgbClr val="FF9999"/>
            </a:solidFill>
            <a:ln w="12700" cap="flat" cmpd="sng" algn="ctr">
              <a:solidFill>
                <a:srgbClr val="FF505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6695" indent="-226695">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Hypoglycaemia and Falls</a:t>
              </a:r>
              <a:endParaRPr lang="en-GB" sz="1200" dirty="0">
                <a:effectLst/>
                <a:latin typeface="Times New Roman" panose="02020603050405020304" pitchFamily="18" charset="0"/>
                <a:ea typeface="Times New Roman" panose="02020603050405020304" pitchFamily="18" charset="0"/>
              </a:endParaRPr>
            </a:p>
            <a:p>
              <a:pPr marL="226695" indent="-226695">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Immobility, and poor self-care</a:t>
              </a:r>
              <a:endParaRPr lang="en-GB" sz="1200" dirty="0">
                <a:effectLst/>
                <a:latin typeface="Times New Roman" panose="02020603050405020304" pitchFamily="18" charset="0"/>
                <a:ea typeface="Times New Roman" panose="02020603050405020304" pitchFamily="18" charset="0"/>
              </a:endParaRPr>
            </a:p>
            <a:p>
              <a:pPr marL="226695" indent="-226695">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Loss of independence altered quality of life</a:t>
              </a:r>
              <a:endParaRPr lang="en-GB" sz="1200" dirty="0">
                <a:effectLst/>
                <a:latin typeface="Times New Roman" panose="02020603050405020304" pitchFamily="18" charset="0"/>
                <a:ea typeface="Times New Roman" panose="02020603050405020304" pitchFamily="18" charset="0"/>
              </a:endParaRPr>
            </a:p>
          </p:txBody>
        </p:sp>
        <p:sp>
          <p:nvSpPr>
            <p:cNvPr id="52" name="Rounded Rectangle 51"/>
            <p:cNvSpPr/>
            <p:nvPr/>
          </p:nvSpPr>
          <p:spPr>
            <a:xfrm>
              <a:off x="6648848" y="4907514"/>
              <a:ext cx="2151115" cy="819097"/>
            </a:xfrm>
            <a:prstGeom prst="roundRect">
              <a:avLst/>
            </a:prstGeom>
            <a:solidFill>
              <a:srgbClr val="FF9999"/>
            </a:solidFill>
            <a:ln w="12700" cap="flat" cmpd="sng" algn="ctr">
              <a:solidFill>
                <a:srgbClr val="FF505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indent="-228600">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Ischaemic heart disease and heart failure</a:t>
              </a:r>
              <a:endParaRPr lang="en-GB" sz="1200" dirty="0">
                <a:effectLst/>
                <a:latin typeface="Times New Roman" panose="02020603050405020304" pitchFamily="18" charset="0"/>
                <a:ea typeface="Times New Roman" panose="02020603050405020304" pitchFamily="18" charset="0"/>
              </a:endParaRPr>
            </a:p>
            <a:p>
              <a:pPr marL="228600" indent="-228600">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Renal disease, visual loss, foot disease, PVD</a:t>
              </a:r>
              <a:endParaRPr lang="en-GB" sz="1200" dirty="0">
                <a:effectLst/>
                <a:latin typeface="Times New Roman" panose="02020603050405020304" pitchFamily="18" charset="0"/>
                <a:ea typeface="Times New Roman" panose="02020603050405020304" pitchFamily="18" charset="0"/>
              </a:endParaRPr>
            </a:p>
            <a:p>
              <a:pPr marL="228600" indent="-228600">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Cognitive impairment</a:t>
              </a:r>
              <a:endParaRPr lang="en-GB" sz="1200" dirty="0">
                <a:effectLst/>
                <a:latin typeface="Times New Roman" panose="02020603050405020304" pitchFamily="18" charset="0"/>
                <a:ea typeface="Times New Roman" panose="02020603050405020304" pitchFamily="18" charset="0"/>
              </a:endParaRPr>
            </a:p>
          </p:txBody>
        </p:sp>
        <p:sp>
          <p:nvSpPr>
            <p:cNvPr id="59" name="Rounded Rectangle 58"/>
            <p:cNvSpPr/>
            <p:nvPr/>
          </p:nvSpPr>
          <p:spPr>
            <a:xfrm>
              <a:off x="6670818" y="3594692"/>
              <a:ext cx="2129145" cy="844278"/>
            </a:xfrm>
            <a:prstGeom prst="roundRect">
              <a:avLst/>
            </a:prstGeom>
            <a:solidFill>
              <a:schemeClr val="accent6">
                <a:lumMod val="20000"/>
                <a:lumOff val="80000"/>
              </a:schemeClr>
            </a:solidFill>
            <a:ln w="12700" cap="flat" cmpd="sng" algn="ctr">
              <a:solidFill>
                <a:schemeClr val="accent6">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lvl="0" indent="-342900">
                <a:spcAft>
                  <a:spcPts val="0"/>
                </a:spcAft>
                <a:buFont typeface="Symbol" panose="05050102010706020507" pitchFamily="18" charset="2"/>
                <a:buChar char=""/>
              </a:pPr>
              <a:r>
                <a:rPr lang="en-GB" sz="1000">
                  <a:solidFill>
                    <a:srgbClr val="000000"/>
                  </a:solidFill>
                  <a:effectLst/>
                  <a:latin typeface="Calibri" panose="020F0502020204030204" pitchFamily="34" charset="0"/>
                  <a:ea typeface="+mn-ea"/>
                  <a:cs typeface="+mn-cs"/>
                </a:rPr>
                <a:t>Progressive hyperglycaemia</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000">
                  <a:solidFill>
                    <a:srgbClr val="000000"/>
                  </a:solidFill>
                  <a:effectLst/>
                  <a:latin typeface="Calibri" panose="020F0502020204030204" pitchFamily="34" charset="0"/>
                  <a:ea typeface="+mn-ea"/>
                  <a:cs typeface="+mn-cs"/>
                </a:rPr>
                <a:t>Emerging cardiovascular disease</a:t>
              </a:r>
              <a:endParaRPr lang="en-GB" sz="1200">
                <a:effectLst/>
                <a:latin typeface="Times New Roman" panose="02020603050405020304" pitchFamily="18" charset="0"/>
                <a:ea typeface="Times New Roman" panose="02020603050405020304" pitchFamily="18" charset="0"/>
              </a:endParaRPr>
            </a:p>
          </p:txBody>
        </p:sp>
        <p:sp>
          <p:nvSpPr>
            <p:cNvPr id="60" name="Rounded Rectangle 59"/>
            <p:cNvSpPr/>
            <p:nvPr/>
          </p:nvSpPr>
          <p:spPr>
            <a:xfrm>
              <a:off x="9103255" y="3585997"/>
              <a:ext cx="2083266" cy="857779"/>
            </a:xfrm>
            <a:prstGeom prst="roundRect">
              <a:avLst/>
            </a:prstGeom>
            <a:solidFill>
              <a:schemeClr val="accent6">
                <a:lumMod val="20000"/>
                <a:lumOff val="80000"/>
              </a:schemeClr>
            </a:solidFill>
            <a:ln w="12700" cap="flat" cmpd="sng" algn="ctr">
              <a:solidFill>
                <a:schemeClr val="accent6">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indent="-228600">
                <a:spcAft>
                  <a:spcPts val="0"/>
                </a:spcAft>
                <a:buFont typeface="Arial" panose="020B0604020202020204" pitchFamily="34" charset="0"/>
                <a:buChar char="•"/>
              </a:pPr>
              <a:r>
                <a:rPr lang="en-GB" sz="1000" dirty="0">
                  <a:solidFill>
                    <a:srgbClr val="000000"/>
                  </a:solidFill>
                  <a:effectLst/>
                  <a:latin typeface="Calibri" panose="020F0502020204030204" pitchFamily="34" charset="0"/>
                  <a:ea typeface="+mn-ea"/>
                  <a:cs typeface="+mn-cs"/>
                </a:rPr>
                <a:t>Development of non-cardiac vascular disease and microvascular complications</a:t>
              </a:r>
              <a:endParaRPr lang="en-GB" sz="1200" dirty="0">
                <a:effectLst/>
                <a:latin typeface="Times New Roman" panose="02020603050405020304" pitchFamily="18" charset="0"/>
                <a:ea typeface="Times New Roman" panose="02020603050405020304" pitchFamily="18" charset="0"/>
              </a:endParaRPr>
            </a:p>
            <a:p>
              <a:pPr marL="228600" indent="-228600">
                <a:spcAft>
                  <a:spcPts val="0"/>
                </a:spcAft>
                <a:buFont typeface="Arial" panose="020B0604020202020204" pitchFamily="34" charset="0"/>
                <a:buChar char="•"/>
              </a:pPr>
              <a:r>
                <a:rPr lang="en-GB" sz="1000" b="1" dirty="0">
                  <a:solidFill>
                    <a:srgbClr val="000000"/>
                  </a:solidFill>
                  <a:effectLst/>
                  <a:highlight>
                    <a:srgbClr val="FFFF00"/>
                  </a:highlight>
                  <a:latin typeface="Calibri" panose="020F0502020204030204" pitchFamily="34" charset="0"/>
                  <a:ea typeface="+mn-ea"/>
                  <a:cs typeface="+mn-cs"/>
                </a:rPr>
                <a:t>Insidious functional decline, frailty and </a:t>
              </a:r>
              <a:r>
                <a:rPr lang="en-GB" sz="1000" b="1" dirty="0" err="1">
                  <a:solidFill>
                    <a:srgbClr val="000000"/>
                  </a:solidFill>
                  <a:effectLst/>
                  <a:highlight>
                    <a:srgbClr val="FFFF00"/>
                  </a:highlight>
                  <a:latin typeface="Calibri" panose="020F0502020204030204" pitchFamily="34" charset="0"/>
                  <a:ea typeface="+mn-ea"/>
                  <a:cs typeface="+mn-cs"/>
                </a:rPr>
                <a:t>sarcopaenia</a:t>
              </a:r>
              <a:r>
                <a:rPr lang="en-GB"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p:txBody>
        </p:sp>
        <p:sp>
          <p:nvSpPr>
            <p:cNvPr id="61" name="Rounded Rectangle 60"/>
            <p:cNvSpPr/>
            <p:nvPr/>
          </p:nvSpPr>
          <p:spPr>
            <a:xfrm>
              <a:off x="9080152" y="1002587"/>
              <a:ext cx="2148394" cy="806356"/>
            </a:xfrm>
            <a:prstGeom prst="roundRect">
              <a:avLst/>
            </a:prstGeom>
            <a:solidFill>
              <a:schemeClr val="accent1">
                <a:lumMod val="20000"/>
                <a:lumOff val="80000"/>
              </a:schemeClr>
            </a:solidFill>
            <a:ln w="1270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GB" sz="1000" dirty="0">
                  <a:effectLst/>
                  <a:latin typeface="Calibri" panose="020F0502020204030204" pitchFamily="34" charset="0"/>
                  <a:ea typeface="Calibri" panose="020F0502020204030204" pitchFamily="34" charset="0"/>
                  <a:cs typeface="Calibri" panose="020F0502020204030204" pitchFamily="34" charset="0"/>
                </a:rPr>
                <a:t>Decreased glucose-induced β-cell insulin release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000" dirty="0">
                  <a:effectLst/>
                  <a:latin typeface="Calibri" panose="020F0502020204030204" pitchFamily="34" charset="0"/>
                  <a:ea typeface="Calibri" panose="020F0502020204030204" pitchFamily="34" charset="0"/>
                  <a:cs typeface="Calibri" panose="020F0502020204030204" pitchFamily="34" charset="0"/>
                </a:rPr>
                <a:t>Loss of normal pulsatile release and reduced 2</a:t>
              </a:r>
              <a:r>
                <a:rPr lang="en-GB" sz="1000" baseline="30000" dirty="0">
                  <a:effectLst/>
                  <a:latin typeface="Calibri" panose="020F0502020204030204" pitchFamily="34" charset="0"/>
                  <a:ea typeface="Calibri" panose="020F0502020204030204" pitchFamily="34" charset="0"/>
                  <a:cs typeface="Calibri" panose="020F0502020204030204" pitchFamily="34" charset="0"/>
                </a:rPr>
                <a:t>nd</a:t>
              </a:r>
              <a:r>
                <a:rPr lang="en-GB" sz="1000" dirty="0">
                  <a:effectLst/>
                  <a:latin typeface="Calibri" panose="020F0502020204030204" pitchFamily="34" charset="0"/>
                  <a:ea typeface="Calibri" panose="020F0502020204030204" pitchFamily="34" charset="0"/>
                  <a:cs typeface="Calibri" panose="020F0502020204030204" pitchFamily="34" charset="0"/>
                </a:rPr>
                <a:t> phase insulin release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5" name="Right Brace 64"/>
            <p:cNvSpPr/>
            <p:nvPr/>
          </p:nvSpPr>
          <p:spPr>
            <a:xfrm>
              <a:off x="11127937" y="344694"/>
              <a:ext cx="374838" cy="2048388"/>
            </a:xfrm>
            <a:prstGeom prst="rightBrace">
              <a:avLst/>
            </a:prstGeom>
            <a:ln w="19050"/>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Text Box 2"/>
            <p:cNvSpPr txBox="1">
              <a:spLocks noChangeArrowheads="1"/>
            </p:cNvSpPr>
            <p:nvPr/>
          </p:nvSpPr>
          <p:spPr bwMode="auto">
            <a:xfrm>
              <a:off x="11665035" y="993913"/>
              <a:ext cx="264577" cy="763047"/>
            </a:xfrm>
            <a:prstGeom prst="rect">
              <a:avLst/>
            </a:prstGeom>
            <a:noFill/>
            <a:ln w="9525">
              <a:noFill/>
              <a:miter lim="800000"/>
              <a:headEnd/>
              <a:tailEnd/>
            </a:ln>
          </p:spPr>
          <p:txBody>
            <a:bodyPr rot="0" vert="vert" wrap="square" lIns="91440" tIns="45720" rIns="91440" bIns="45720" anchor="t" anchorCtr="0">
              <a:noAutofit/>
            </a:bodyPr>
            <a:lstStyle/>
            <a:p>
              <a:pPr algn="ct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3 – 6 years</a:t>
              </a:r>
            </a:p>
          </p:txBody>
        </p:sp>
        <p:sp>
          <p:nvSpPr>
            <p:cNvPr id="67" name="Right Brace 66"/>
            <p:cNvSpPr/>
            <p:nvPr/>
          </p:nvSpPr>
          <p:spPr>
            <a:xfrm>
              <a:off x="11111924" y="2459722"/>
              <a:ext cx="463010" cy="890739"/>
            </a:xfrm>
            <a:prstGeom prst="rightBrace">
              <a:avLst/>
            </a:prstGeom>
            <a:noFill/>
            <a:ln w="19050" cap="flat" cmpd="sng" algn="ctr">
              <a:solidFill>
                <a:srgbClr val="7030A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Right Brace 67"/>
            <p:cNvSpPr/>
            <p:nvPr/>
          </p:nvSpPr>
          <p:spPr>
            <a:xfrm>
              <a:off x="11103691" y="3367964"/>
              <a:ext cx="463010" cy="1293847"/>
            </a:xfrm>
            <a:prstGeom prst="rightBrace">
              <a:avLst/>
            </a:prstGeom>
            <a:noFill/>
            <a:ln w="19050" cap="flat" cmpd="sng" algn="ctr">
              <a:solidFill>
                <a:schemeClr val="accent6">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Text Box 2"/>
            <p:cNvSpPr txBox="1">
              <a:spLocks noChangeArrowheads="1"/>
            </p:cNvSpPr>
            <p:nvPr/>
          </p:nvSpPr>
          <p:spPr bwMode="auto">
            <a:xfrm>
              <a:off x="11714606" y="2486179"/>
              <a:ext cx="245939" cy="882464"/>
            </a:xfrm>
            <a:prstGeom prst="rect">
              <a:avLst/>
            </a:prstGeom>
            <a:noFill/>
            <a:ln w="9525">
              <a:noFill/>
              <a:miter lim="800000"/>
              <a:headEnd/>
              <a:tailEnd/>
            </a:ln>
          </p:spPr>
          <p:txBody>
            <a:bodyPr rot="0" vert="vert" wrap="square" lIns="91440" tIns="45720" rIns="91440" bIns="45720" anchor="t" anchorCtr="0">
              <a:noAutofit/>
            </a:bodyPr>
            <a:lstStyle/>
            <a:p>
              <a:pPr algn="ct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1 – 3 years</a:t>
              </a:r>
            </a:p>
          </p:txBody>
        </p:sp>
        <p:sp>
          <p:nvSpPr>
            <p:cNvPr id="70" name="Text Box 2"/>
            <p:cNvSpPr txBox="1">
              <a:spLocks noChangeArrowheads="1"/>
            </p:cNvSpPr>
            <p:nvPr/>
          </p:nvSpPr>
          <p:spPr bwMode="auto">
            <a:xfrm>
              <a:off x="11670883" y="3585601"/>
              <a:ext cx="264577" cy="765150"/>
            </a:xfrm>
            <a:prstGeom prst="rect">
              <a:avLst/>
            </a:prstGeom>
            <a:noFill/>
            <a:ln w="9525">
              <a:noFill/>
              <a:miter lim="800000"/>
              <a:headEnd/>
              <a:tailEnd/>
            </a:ln>
          </p:spPr>
          <p:txBody>
            <a:bodyPr rot="0" vert="vert" wrap="square" lIns="91440" tIns="45720" rIns="91440" bIns="45720" anchor="t" anchorCtr="0">
              <a:noAutofit/>
            </a:bodyPr>
            <a:lstStyle/>
            <a:p>
              <a:pPr algn="ct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0 – 3 years</a:t>
              </a:r>
            </a:p>
          </p:txBody>
        </p:sp>
        <p:cxnSp>
          <p:nvCxnSpPr>
            <p:cNvPr id="71" name="Straight Arrow Connector 70"/>
            <p:cNvCxnSpPr/>
            <p:nvPr/>
          </p:nvCxnSpPr>
          <p:spPr>
            <a:xfrm flipH="1">
              <a:off x="8971787" y="5216998"/>
              <a:ext cx="16564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8799963" y="5216998"/>
              <a:ext cx="15612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3" name="Right Brace 72"/>
            <p:cNvSpPr/>
            <p:nvPr/>
          </p:nvSpPr>
          <p:spPr>
            <a:xfrm>
              <a:off x="11111924" y="4704664"/>
              <a:ext cx="463010" cy="1046446"/>
            </a:xfrm>
            <a:prstGeom prst="rightBrace">
              <a:avLst/>
            </a:prstGeom>
            <a:noFill/>
            <a:ln w="1905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Text Box 2"/>
            <p:cNvSpPr txBox="1">
              <a:spLocks noChangeArrowheads="1"/>
            </p:cNvSpPr>
            <p:nvPr/>
          </p:nvSpPr>
          <p:spPr bwMode="auto">
            <a:xfrm>
              <a:off x="11478329" y="4585890"/>
              <a:ext cx="621521" cy="1471475"/>
            </a:xfrm>
            <a:prstGeom prst="rect">
              <a:avLst/>
            </a:prstGeom>
            <a:noFill/>
            <a:ln w="9525">
              <a:noFill/>
              <a:miter lim="800000"/>
              <a:headEnd/>
              <a:tailEnd/>
            </a:ln>
          </p:spPr>
          <p:txBody>
            <a:bodyPr rot="0" vert="vert" wrap="square" lIns="91440" tIns="45720" rIns="91440" bIns="45720" anchor="t" anchorCtr="0">
              <a:noAutofit/>
            </a:bodyPr>
            <a:lstStyle/>
            <a:p>
              <a:pPr algn="ctr">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Consequences of High Risk Health State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88" name="Straight Arrow Connector 87"/>
          <p:cNvCxnSpPr/>
          <p:nvPr/>
        </p:nvCxnSpPr>
        <p:spPr>
          <a:xfrm>
            <a:off x="2709761" y="748807"/>
            <a:ext cx="0" cy="18139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a:off x="2709761" y="2862230"/>
            <a:ext cx="8204" cy="6141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2709760" y="3767781"/>
            <a:ext cx="1" cy="105494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2731978" y="5102301"/>
            <a:ext cx="2301" cy="12622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42448" y="6337733"/>
            <a:ext cx="4076191" cy="461665"/>
          </a:xfrm>
          <a:prstGeom prst="rect">
            <a:avLst/>
          </a:prstGeom>
          <a:solidFill>
            <a:srgbClr val="CC6600"/>
          </a:solidFill>
          <a:ln>
            <a:noFill/>
          </a:ln>
        </p:spPr>
        <p:txBody>
          <a:bodyPr wrap="square" rtlCol="0">
            <a:spAutoFit/>
          </a:bodyPr>
          <a:lstStyle/>
          <a:p>
            <a:pPr algn="ctr"/>
            <a:r>
              <a:rPr lang="en-GB" sz="2400" b="1" dirty="0">
                <a:solidFill>
                  <a:schemeClr val="bg1"/>
                </a:solidFill>
              </a:rPr>
              <a:t>Complex Illness Model </a:t>
            </a:r>
          </a:p>
        </p:txBody>
      </p:sp>
      <p:sp>
        <p:nvSpPr>
          <p:cNvPr id="102" name="TextBox 101"/>
          <p:cNvSpPr txBox="1"/>
          <p:nvPr/>
        </p:nvSpPr>
        <p:spPr>
          <a:xfrm>
            <a:off x="6783572" y="5720316"/>
            <a:ext cx="4572000" cy="584775"/>
          </a:xfrm>
          <a:prstGeom prst="rect">
            <a:avLst/>
          </a:prstGeom>
          <a:solidFill>
            <a:schemeClr val="accent4">
              <a:lumMod val="75000"/>
            </a:schemeClr>
          </a:solidFill>
        </p:spPr>
        <p:txBody>
          <a:bodyPr wrap="square" rtlCol="0">
            <a:spAutoFit/>
          </a:bodyPr>
          <a:lstStyle/>
          <a:p>
            <a:r>
              <a:rPr lang="en-GB" sz="1600" i="1" dirty="0">
                <a:solidFill>
                  <a:schemeClr val="bg1"/>
                </a:solidFill>
              </a:rPr>
              <a:t>Adapted from: Sinclair AJ, </a:t>
            </a:r>
            <a:r>
              <a:rPr lang="en-GB" sz="1600" i="1" dirty="0" err="1">
                <a:solidFill>
                  <a:schemeClr val="bg1"/>
                </a:solidFill>
              </a:rPr>
              <a:t>Abdelhafiz</a:t>
            </a:r>
            <a:r>
              <a:rPr lang="en-GB" sz="1600" i="1" dirty="0">
                <a:solidFill>
                  <a:schemeClr val="bg1"/>
                </a:solidFill>
              </a:rPr>
              <a:t> A, Forbes A, Munshi M, Diabetic Med 2018 </a:t>
            </a:r>
          </a:p>
        </p:txBody>
      </p:sp>
      <p:pic>
        <p:nvPicPr>
          <p:cNvPr id="3074" name="Picture 2" descr="Image result for high risk ">
            <a:extLst>
              <a:ext uri="{FF2B5EF4-FFF2-40B4-BE49-F238E27FC236}">
                <a16:creationId xmlns:a16="http://schemas.microsoft.com/office/drawing/2014/main" id="{A1A815C3-A466-4AA2-BCDA-7EE89AB04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5556" y="1890821"/>
            <a:ext cx="5424284" cy="28929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76048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2423"/>
            <a:ext cx="2294891" cy="2499730"/>
          </a:xfrm>
          <a:solidFill>
            <a:srgbClr val="FFC000"/>
          </a:solidFill>
          <a:ln w="19050">
            <a:solidFill>
              <a:schemeClr val="accent2"/>
            </a:solidFill>
          </a:ln>
        </p:spPr>
        <p:txBody>
          <a:bodyPr>
            <a:normAutofit fontScale="90000"/>
          </a:bodyPr>
          <a:lstStyle/>
          <a:p>
            <a:r>
              <a:rPr lang="en-GB" sz="3100" b="1" dirty="0"/>
              <a:t>Proposed comorbidity - frailty pathways to disablement </a:t>
            </a:r>
            <a:r>
              <a:rPr lang="en-GB" sz="1800" b="1" i="1" dirty="0"/>
              <a:t>Sinclair AJ/</a:t>
            </a:r>
            <a:r>
              <a:rPr lang="en-GB" sz="1800" b="1" i="1" dirty="0" err="1"/>
              <a:t>Abdelhafiz</a:t>
            </a:r>
            <a:r>
              <a:rPr lang="en-GB" sz="1800" b="1" i="1" dirty="0"/>
              <a:t> AH 2022</a:t>
            </a:r>
            <a:endParaRPr lang="en-GB" sz="3200" b="1" i="1" dirty="0"/>
          </a:p>
        </p:txBody>
      </p:sp>
      <p:grpSp>
        <p:nvGrpSpPr>
          <p:cNvPr id="17" name="Group 16"/>
          <p:cNvGrpSpPr/>
          <p:nvPr/>
        </p:nvGrpSpPr>
        <p:grpSpPr>
          <a:xfrm>
            <a:off x="2809875" y="77910"/>
            <a:ext cx="7905750" cy="6553200"/>
            <a:chOff x="2809875" y="77910"/>
            <a:chExt cx="7905750" cy="6553200"/>
          </a:xfrm>
        </p:grpSpPr>
        <p:cxnSp>
          <p:nvCxnSpPr>
            <p:cNvPr id="51" name="Straight Connector 50"/>
            <p:cNvCxnSpPr/>
            <p:nvPr/>
          </p:nvCxnSpPr>
          <p:spPr>
            <a:xfrm flipH="1">
              <a:off x="8516156" y="2887719"/>
              <a:ext cx="16714" cy="1874273"/>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2809875" y="77910"/>
              <a:ext cx="7905750" cy="6553200"/>
              <a:chOff x="2809875" y="85725"/>
              <a:chExt cx="7905750" cy="6553200"/>
            </a:xfrm>
          </p:grpSpPr>
          <p:cxnSp>
            <p:nvCxnSpPr>
              <p:cNvPr id="49" name="Straight Connector 48"/>
              <p:cNvCxnSpPr/>
              <p:nvPr/>
            </p:nvCxnSpPr>
            <p:spPr>
              <a:xfrm>
                <a:off x="4770206" y="2881055"/>
                <a:ext cx="18407" cy="1907923"/>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4797817" y="4788979"/>
                <a:ext cx="524596" cy="0"/>
              </a:xfrm>
              <a:prstGeom prst="straightConnector1">
                <a:avLst/>
              </a:prstGeom>
              <a:ln w="28575">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2809875" y="85725"/>
                <a:ext cx="7905750" cy="6553200"/>
                <a:chOff x="2809875" y="85725"/>
                <a:chExt cx="7905750" cy="6553200"/>
              </a:xfrm>
            </p:grpSpPr>
            <p:grpSp>
              <p:nvGrpSpPr>
                <p:cNvPr id="13" name="Group 12"/>
                <p:cNvGrpSpPr/>
                <p:nvPr/>
              </p:nvGrpSpPr>
              <p:grpSpPr>
                <a:xfrm>
                  <a:off x="3555353" y="85725"/>
                  <a:ext cx="7114095" cy="6553200"/>
                  <a:chOff x="3555353" y="85725"/>
                  <a:chExt cx="7114095" cy="6553200"/>
                </a:xfrm>
              </p:grpSpPr>
              <p:grpSp>
                <p:nvGrpSpPr>
                  <p:cNvPr id="12" name="Group 11"/>
                  <p:cNvGrpSpPr/>
                  <p:nvPr/>
                </p:nvGrpSpPr>
                <p:grpSpPr>
                  <a:xfrm>
                    <a:off x="5359226" y="1249600"/>
                    <a:ext cx="5310222" cy="1162904"/>
                    <a:chOff x="5359226" y="1249600"/>
                    <a:chExt cx="5310222" cy="1162904"/>
                  </a:xfrm>
                </p:grpSpPr>
                <p:sp>
                  <p:nvSpPr>
                    <p:cNvPr id="41" name="Text Box 2"/>
                    <p:cNvSpPr txBox="1">
                      <a:spLocks noChangeArrowheads="1"/>
                    </p:cNvSpPr>
                    <p:nvPr/>
                  </p:nvSpPr>
                  <p:spPr bwMode="auto">
                    <a:xfrm>
                      <a:off x="8607879" y="1262137"/>
                      <a:ext cx="2061569" cy="526528"/>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en-GB" sz="900" dirty="0">
                          <a:effectLst/>
                          <a:latin typeface="Calibri" panose="020F0502020204030204" pitchFamily="34" charset="0"/>
                          <a:ea typeface="Times New Roman" panose="02020603050405020304" pitchFamily="18" charset="0"/>
                        </a:rPr>
                        <a:t>Progressive physiological decline and homeostatic dysfunction due to increasing stressor load </a:t>
                      </a:r>
                      <a:endParaRPr lang="en-GB" sz="900" dirty="0">
                        <a:effectLst/>
                        <a:latin typeface="Times New Roman" panose="02020603050405020304" pitchFamily="18" charset="0"/>
                        <a:ea typeface="Times New Roman" panose="02020603050405020304" pitchFamily="18" charset="0"/>
                      </a:endParaRPr>
                    </a:p>
                  </p:txBody>
                </p:sp>
                <p:sp>
                  <p:nvSpPr>
                    <p:cNvPr id="42" name="Text Box 2"/>
                    <p:cNvSpPr txBox="1">
                      <a:spLocks noChangeArrowheads="1"/>
                    </p:cNvSpPr>
                    <p:nvPr/>
                  </p:nvSpPr>
                  <p:spPr bwMode="auto">
                    <a:xfrm>
                      <a:off x="7448394" y="1249600"/>
                      <a:ext cx="1104264"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en-GB" sz="900" dirty="0">
                          <a:effectLst/>
                          <a:latin typeface="Calibri" panose="020F0502020204030204" pitchFamily="34" charset="0"/>
                          <a:ea typeface="Times New Roman" panose="02020603050405020304" pitchFamily="18" charset="0"/>
                        </a:rPr>
                        <a:t>Chronic inflammation and immune dysfunction</a:t>
                      </a:r>
                      <a:endParaRPr lang="en-GB" sz="900" dirty="0">
                        <a:effectLst/>
                        <a:latin typeface="Times New Roman" panose="02020603050405020304" pitchFamily="18" charset="0"/>
                        <a:ea typeface="Times New Roman" panose="02020603050405020304" pitchFamily="18" charset="0"/>
                      </a:endParaRPr>
                    </a:p>
                  </p:txBody>
                </p:sp>
                <p:sp>
                  <p:nvSpPr>
                    <p:cNvPr id="44" name="Text Box 2"/>
                    <p:cNvSpPr txBox="1">
                      <a:spLocks noChangeArrowheads="1"/>
                    </p:cNvSpPr>
                    <p:nvPr/>
                  </p:nvSpPr>
                  <p:spPr bwMode="auto">
                    <a:xfrm>
                      <a:off x="5359226" y="2046893"/>
                      <a:ext cx="285306" cy="36561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en-GB" sz="2000" b="1" dirty="0">
                          <a:effectLst/>
                          <a:latin typeface="Times New Roman" panose="02020603050405020304" pitchFamily="18" charset="0"/>
                          <a:ea typeface="Times New Roman" panose="02020603050405020304" pitchFamily="18" charset="0"/>
                        </a:rPr>
                        <a:t>+</a:t>
                      </a:r>
                      <a:endParaRPr lang="en-GB" sz="1200" dirty="0">
                        <a:effectLst/>
                        <a:latin typeface="Times New Roman" panose="02020603050405020304" pitchFamily="18" charset="0"/>
                        <a:ea typeface="Times New Roman" panose="02020603050405020304" pitchFamily="18" charset="0"/>
                      </a:endParaRPr>
                    </a:p>
                  </p:txBody>
                </p:sp>
                <p:cxnSp>
                  <p:nvCxnSpPr>
                    <p:cNvPr id="45" name="Straight Arrow Connector 44"/>
                    <p:cNvCxnSpPr/>
                    <p:nvPr/>
                  </p:nvCxnSpPr>
                  <p:spPr>
                    <a:xfrm>
                      <a:off x="7558847" y="2242122"/>
                      <a:ext cx="3037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3555353" y="85725"/>
                    <a:ext cx="5697538" cy="6553200"/>
                    <a:chOff x="-409575" y="85725"/>
                    <a:chExt cx="5896609" cy="7033895"/>
                  </a:xfrm>
                </p:grpSpPr>
                <p:grpSp>
                  <p:nvGrpSpPr>
                    <p:cNvPr id="55" name="Group 54"/>
                    <p:cNvGrpSpPr/>
                    <p:nvPr/>
                  </p:nvGrpSpPr>
                  <p:grpSpPr>
                    <a:xfrm>
                      <a:off x="-409575" y="85725"/>
                      <a:ext cx="5896609" cy="7033895"/>
                      <a:chOff x="-409576" y="85725"/>
                      <a:chExt cx="5896610" cy="7033895"/>
                    </a:xfrm>
                  </p:grpSpPr>
                  <p:grpSp>
                    <p:nvGrpSpPr>
                      <p:cNvPr id="57" name="Group 56"/>
                      <p:cNvGrpSpPr/>
                      <p:nvPr/>
                    </p:nvGrpSpPr>
                    <p:grpSpPr>
                      <a:xfrm>
                        <a:off x="47625" y="457200"/>
                        <a:ext cx="5373395" cy="6662420"/>
                        <a:chOff x="0" y="0"/>
                        <a:chExt cx="5373395" cy="6662420"/>
                      </a:xfrm>
                    </p:grpSpPr>
                    <p:cxnSp>
                      <p:nvCxnSpPr>
                        <p:cNvPr id="60" name="Straight Connector 59"/>
                        <p:cNvCxnSpPr/>
                        <p:nvPr/>
                      </p:nvCxnSpPr>
                      <p:spPr>
                        <a:xfrm>
                          <a:off x="5008854" y="2571751"/>
                          <a:ext cx="1095" cy="3834283"/>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0" y="0"/>
                          <a:ext cx="5373395" cy="6662420"/>
                          <a:chOff x="0" y="0"/>
                          <a:chExt cx="5373395" cy="6662420"/>
                        </a:xfrm>
                      </p:grpSpPr>
                      <p:sp>
                        <p:nvSpPr>
                          <p:cNvPr id="62" name="Down Arrow 61"/>
                          <p:cNvSpPr/>
                          <p:nvPr/>
                        </p:nvSpPr>
                        <p:spPr>
                          <a:xfrm>
                            <a:off x="704850" y="1047750"/>
                            <a:ext cx="45719" cy="241401"/>
                          </a:xfrm>
                          <a:prstGeom prst="downArrow">
                            <a:avLst/>
                          </a:prstGeom>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Down Arrow 62"/>
                          <p:cNvSpPr/>
                          <p:nvPr/>
                        </p:nvSpPr>
                        <p:spPr>
                          <a:xfrm>
                            <a:off x="4667250" y="1047750"/>
                            <a:ext cx="45719" cy="241401"/>
                          </a:xfrm>
                          <a:prstGeom prst="downArrow">
                            <a:avLst/>
                          </a:prstGeom>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4" name="Group 63"/>
                          <p:cNvGrpSpPr/>
                          <p:nvPr/>
                        </p:nvGrpSpPr>
                        <p:grpSpPr>
                          <a:xfrm>
                            <a:off x="0" y="0"/>
                            <a:ext cx="5373395" cy="6662420"/>
                            <a:chOff x="0" y="0"/>
                            <a:chExt cx="5373395" cy="6662420"/>
                          </a:xfrm>
                        </p:grpSpPr>
                        <p:sp>
                          <p:nvSpPr>
                            <p:cNvPr id="65" name="Rectangle 64"/>
                            <p:cNvSpPr/>
                            <p:nvPr/>
                          </p:nvSpPr>
                          <p:spPr>
                            <a:xfrm>
                              <a:off x="1381125" y="5248275"/>
                              <a:ext cx="2603500" cy="518795"/>
                            </a:xfrm>
                            <a:prstGeom prst="rect">
                              <a:avLst/>
                            </a:prstGeom>
                            <a:solidFill>
                              <a:srgbClr val="008080"/>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b="1">
                                  <a:solidFill>
                                    <a:srgbClr val="FFFFFF"/>
                                  </a:solidFill>
                                  <a:effectLst/>
                                  <a:ea typeface="Times New Roman" panose="02020603050405020304" pitchFamily="18" charset="0"/>
                                </a:rPr>
                                <a:t>A Disablement Process</a:t>
                              </a:r>
                              <a:endParaRPr lang="en-GB" sz="1200">
                                <a:effectLst/>
                                <a:latin typeface="Times New Roman" panose="02020603050405020304" pitchFamily="18" charset="0"/>
                                <a:ea typeface="Times New Roman" panose="02020603050405020304" pitchFamily="18" charset="0"/>
                              </a:endParaRPr>
                            </a:p>
                          </p:txBody>
                        </p:sp>
                        <p:sp>
                          <p:nvSpPr>
                            <p:cNvPr id="66" name="Down Arrow 65"/>
                            <p:cNvSpPr/>
                            <p:nvPr/>
                          </p:nvSpPr>
                          <p:spPr>
                            <a:xfrm>
                              <a:off x="2028825" y="4981575"/>
                              <a:ext cx="45719" cy="241401"/>
                            </a:xfrm>
                            <a:prstGeom prst="downArrow">
                              <a:avLst/>
                            </a:prstGeom>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Down Arrow 66"/>
                            <p:cNvSpPr/>
                            <p:nvPr/>
                          </p:nvSpPr>
                          <p:spPr>
                            <a:xfrm>
                              <a:off x="2703196" y="5819775"/>
                              <a:ext cx="45719" cy="241401"/>
                            </a:xfrm>
                            <a:prstGeom prst="downArrow">
                              <a:avLst/>
                            </a:prstGeom>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68" name="Straight Connector 67"/>
                            <p:cNvCxnSpPr/>
                            <p:nvPr/>
                          </p:nvCxnSpPr>
                          <p:spPr>
                            <a:xfrm>
                              <a:off x="1476375" y="485775"/>
                              <a:ext cx="1031468"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0" y="0"/>
                              <a:ext cx="5373395" cy="6662420"/>
                              <a:chOff x="0" y="0"/>
                              <a:chExt cx="5373395" cy="6662420"/>
                            </a:xfrm>
                          </p:grpSpPr>
                          <p:sp>
                            <p:nvSpPr>
                              <p:cNvPr id="70" name="Rectangle 69"/>
                              <p:cNvSpPr/>
                              <p:nvPr/>
                            </p:nvSpPr>
                            <p:spPr>
                              <a:xfrm>
                                <a:off x="0" y="38100"/>
                                <a:ext cx="1477670" cy="921715"/>
                              </a:xfrm>
                              <a:prstGeom prst="rect">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a:effectLst/>
                                    <a:ea typeface="Times New Roman" panose="02020603050405020304" pitchFamily="18" charset="0"/>
                                  </a:rPr>
                                  <a:t>Several clinically manifest organ dysfunctions (comorbidity)</a:t>
                                </a:r>
                                <a:endParaRPr lang="en-GB" sz="1200">
                                  <a:effectLst/>
                                  <a:latin typeface="Times New Roman" panose="02020603050405020304" pitchFamily="18" charset="0"/>
                                  <a:ea typeface="Times New Roman" panose="02020603050405020304" pitchFamily="18" charset="0"/>
                                </a:endParaRPr>
                              </a:p>
                            </p:txBody>
                          </p:sp>
                          <p:sp>
                            <p:nvSpPr>
                              <p:cNvPr id="71" name="Rectangle 70"/>
                              <p:cNvSpPr/>
                              <p:nvPr/>
                            </p:nvSpPr>
                            <p:spPr>
                              <a:xfrm>
                                <a:off x="3895725" y="0"/>
                                <a:ext cx="1477670" cy="921715"/>
                              </a:xfrm>
                              <a:prstGeom prst="rect">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dirty="0">
                                    <a:effectLst/>
                                    <a:ea typeface="Times New Roman" panose="02020603050405020304" pitchFamily="18" charset="0"/>
                                  </a:rPr>
                                  <a:t>Multiple subclinical organ dysfunction</a:t>
                                </a:r>
                                <a:endParaRPr lang="en-GB" sz="1200" dirty="0">
                                  <a:effectLst/>
                                  <a:latin typeface="Times New Roman" panose="02020603050405020304" pitchFamily="18" charset="0"/>
                                  <a:ea typeface="Times New Roman" panose="02020603050405020304" pitchFamily="18" charset="0"/>
                                </a:endParaRPr>
                              </a:p>
                            </p:txBody>
                          </p:sp>
                          <p:sp>
                            <p:nvSpPr>
                              <p:cNvPr id="72" name="Oval 71"/>
                              <p:cNvSpPr/>
                              <p:nvPr/>
                            </p:nvSpPr>
                            <p:spPr>
                              <a:xfrm>
                                <a:off x="57150" y="1390650"/>
                                <a:ext cx="1272540" cy="1235710"/>
                              </a:xfrm>
                              <a:prstGeom prst="ellipse">
                                <a:avLst/>
                              </a:prstGeom>
                              <a:solidFill>
                                <a:srgbClr val="008080"/>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b="1">
                                    <a:solidFill>
                                      <a:srgbClr val="FFFFFF"/>
                                    </a:solidFill>
                                    <a:effectLst/>
                                    <a:ea typeface="Times New Roman" panose="02020603050405020304" pitchFamily="18" charset="0"/>
                                  </a:rPr>
                                  <a:t>Multi-morbidity</a:t>
                                </a:r>
                                <a:endParaRPr lang="en-GB" sz="1200">
                                  <a:effectLst/>
                                  <a:latin typeface="Times New Roman" panose="02020603050405020304" pitchFamily="18" charset="0"/>
                                  <a:ea typeface="Times New Roman" panose="02020603050405020304" pitchFamily="18" charset="0"/>
                                </a:endParaRPr>
                              </a:p>
                            </p:txBody>
                          </p:sp>
                          <p:sp>
                            <p:nvSpPr>
                              <p:cNvPr id="73" name="Oval 72"/>
                              <p:cNvSpPr/>
                              <p:nvPr/>
                            </p:nvSpPr>
                            <p:spPr>
                              <a:xfrm>
                                <a:off x="4057650" y="1390650"/>
                                <a:ext cx="1272845" cy="1236269"/>
                              </a:xfrm>
                              <a:prstGeom prst="ellipse">
                                <a:avLst/>
                              </a:prstGeom>
                              <a:solidFill>
                                <a:srgbClr val="008080"/>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b="1">
                                    <a:solidFill>
                                      <a:srgbClr val="FFFFFF"/>
                                    </a:solidFill>
                                    <a:effectLst/>
                                    <a:ea typeface="Times New Roman" panose="02020603050405020304" pitchFamily="18" charset="0"/>
                                  </a:rPr>
                                  <a:t>Frailty</a:t>
                                </a:r>
                                <a:endParaRPr lang="en-GB" sz="1200">
                                  <a:effectLst/>
                                  <a:latin typeface="Times New Roman" panose="02020603050405020304" pitchFamily="18" charset="0"/>
                                  <a:ea typeface="Times New Roman" panose="02020603050405020304" pitchFamily="18" charset="0"/>
                                </a:endParaRPr>
                              </a:p>
                            </p:txBody>
                          </p:sp>
                          <p:sp>
                            <p:nvSpPr>
                              <p:cNvPr id="74" name="Rectangle 73"/>
                              <p:cNvSpPr/>
                              <p:nvPr/>
                            </p:nvSpPr>
                            <p:spPr>
                              <a:xfrm>
                                <a:off x="1762125" y="981075"/>
                                <a:ext cx="1809749" cy="2323145"/>
                              </a:xfrm>
                              <a:prstGeom prst="rect">
                                <a:avLst/>
                              </a:prstGeom>
                              <a:solidFill>
                                <a:schemeClr val="bg1">
                                  <a:lumMod val="85000"/>
                                </a:schemeClr>
                              </a:solidFill>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endParaRPr lang="en-GB" sz="1200" b="1" dirty="0">
                                  <a:effectLst/>
                                  <a:ea typeface="Times New Roman" panose="02020603050405020304" pitchFamily="18" charset="0"/>
                                </a:endParaRPr>
                              </a:p>
                              <a:p>
                                <a:pPr>
                                  <a:spcAft>
                                    <a:spcPts val="0"/>
                                  </a:spcAft>
                                </a:pPr>
                                <a:r>
                                  <a:rPr lang="en-GB" sz="1200" b="1" dirty="0">
                                    <a:effectLst/>
                                    <a:ea typeface="Times New Roman" panose="02020603050405020304" pitchFamily="18" charset="0"/>
                                  </a:rPr>
                                  <a:t>Exogenous and Endogenous ‘stressors’ leading to frailty</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500" dirty="0">
                                    <a:effectLst/>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Increasing age</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Anorexia of ageing</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Weakness</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Weight loss</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Falls</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Reduced balance</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Slowness</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Reduced performance</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Wasting/</a:t>
                                </a:r>
                                <a:r>
                                  <a:rPr lang="en-GB" sz="900" dirty="0" err="1">
                                    <a:effectLst/>
                                    <a:ea typeface="Times New Roman" panose="02020603050405020304" pitchFamily="18" charset="0"/>
                                  </a:rPr>
                                  <a:t>sarcopaenia</a:t>
                                </a:r>
                                <a:endParaRPr lang="en-GB" sz="12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900" dirty="0">
                                    <a:effectLst/>
                                    <a:ea typeface="Times New Roman" panose="02020603050405020304" pitchFamily="18" charset="0"/>
                                  </a:rPr>
                                  <a:t>Reduced endurance</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1000" dirty="0">
                                    <a:effectLst/>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
                            <p:nvSpPr>
                              <p:cNvPr id="75" name="Rectangle 74"/>
                              <p:cNvSpPr/>
                              <p:nvPr/>
                            </p:nvSpPr>
                            <p:spPr>
                              <a:xfrm>
                                <a:off x="1389457" y="4352925"/>
                                <a:ext cx="1285875" cy="542925"/>
                              </a:xfrm>
                              <a:prstGeom prst="rect">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en-GB" sz="1200">
                                    <a:effectLst/>
                                    <a:ea typeface="Times New Roman" panose="02020603050405020304" pitchFamily="18" charset="0"/>
                                  </a:rPr>
                                  <a:t>New functional decline</a:t>
                                </a:r>
                                <a:endParaRPr lang="en-GB" sz="1200">
                                  <a:effectLst/>
                                  <a:latin typeface="Times New Roman" panose="02020603050405020304" pitchFamily="18" charset="0"/>
                                  <a:ea typeface="Times New Roman" panose="02020603050405020304" pitchFamily="18" charset="0"/>
                                </a:endParaRPr>
                              </a:p>
                            </p:txBody>
                          </p:sp>
                          <p:sp>
                            <p:nvSpPr>
                              <p:cNvPr id="76" name="Rectangle 75"/>
                              <p:cNvSpPr/>
                              <p:nvPr/>
                            </p:nvSpPr>
                            <p:spPr>
                              <a:xfrm>
                                <a:off x="1454150" y="6143625"/>
                                <a:ext cx="2603500" cy="518795"/>
                              </a:xfrm>
                              <a:prstGeom prst="rect">
                                <a:avLst/>
                              </a:prstGeom>
                              <a:solidFill>
                                <a:schemeClr val="bg1">
                                  <a:lumMod val="7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1200">
                                    <a:effectLst/>
                                    <a:ea typeface="Times New Roman" panose="02020603050405020304" pitchFamily="18" charset="0"/>
                                  </a:rPr>
                                  <a:t>Increased Mortality</a:t>
                                </a:r>
                                <a:endParaRPr lang="en-GB" sz="1200">
                                  <a:effectLst/>
                                  <a:latin typeface="Times New Roman" panose="02020603050405020304" pitchFamily="18" charset="0"/>
                                  <a:ea typeface="Times New Roman" panose="02020603050405020304" pitchFamily="18" charset="0"/>
                                </a:endParaRPr>
                              </a:p>
                            </p:txBody>
                          </p:sp>
                          <p:cxnSp>
                            <p:nvCxnSpPr>
                              <p:cNvPr id="77" name="Straight Arrow Connector 76"/>
                              <p:cNvCxnSpPr/>
                              <p:nvPr/>
                            </p:nvCxnSpPr>
                            <p:spPr>
                              <a:xfrm>
                                <a:off x="495300" y="6400800"/>
                                <a:ext cx="958850" cy="0"/>
                              </a:xfrm>
                              <a:prstGeom prst="straightConnector1">
                                <a:avLst/>
                              </a:prstGeom>
                              <a:ln w="28575">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495300" y="2616835"/>
                                <a:ext cx="38099" cy="3783965"/>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4057651" y="6372225"/>
                                <a:ext cx="952499" cy="9626"/>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3992881" y="5468670"/>
                                <a:ext cx="847725"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4834255" y="2628901"/>
                                <a:ext cx="13970" cy="287263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670409" y="5524500"/>
                                <a:ext cx="719048" cy="0"/>
                              </a:xfrm>
                              <a:prstGeom prst="straightConnector1">
                                <a:avLst/>
                              </a:prstGeom>
                              <a:ln w="28575">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647699" y="2628901"/>
                                <a:ext cx="19051" cy="2905124"/>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2790825" y="485775"/>
                                <a:ext cx="110459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2514600" y="485775"/>
                                <a:ext cx="0" cy="49530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2790825" y="485775"/>
                                <a:ext cx="9525" cy="485775"/>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grpSp>
                  <p:sp>
                    <p:nvSpPr>
                      <p:cNvPr id="58" name="Text Box 2"/>
                      <p:cNvSpPr txBox="1">
                        <a:spLocks noChangeArrowheads="1"/>
                      </p:cNvSpPr>
                      <p:nvPr/>
                    </p:nvSpPr>
                    <p:spPr bwMode="auto">
                      <a:xfrm>
                        <a:off x="-409576" y="123825"/>
                        <a:ext cx="2258059" cy="31813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spcAft>
                            <a:spcPts val="0"/>
                          </a:spcAft>
                        </a:pPr>
                        <a:r>
                          <a:rPr lang="en-GB" sz="1400" b="1" dirty="0">
                            <a:solidFill>
                              <a:srgbClr val="008080"/>
                            </a:solidFill>
                            <a:effectLst/>
                            <a:latin typeface="Calibri" panose="020F0502020204030204" pitchFamily="34" charset="0"/>
                            <a:ea typeface="Times New Roman" panose="02020603050405020304" pitchFamily="18" charset="0"/>
                          </a:rPr>
                          <a:t>COMORBIDITY PATHWAY</a:t>
                        </a:r>
                        <a:endParaRPr lang="en-GB" sz="1200" dirty="0">
                          <a:effectLst/>
                          <a:latin typeface="Times New Roman" panose="02020603050405020304" pitchFamily="18" charset="0"/>
                          <a:ea typeface="Times New Roman" panose="02020603050405020304" pitchFamily="18" charset="0"/>
                        </a:endParaRPr>
                      </a:p>
                    </p:txBody>
                  </p:sp>
                  <p:sp>
                    <p:nvSpPr>
                      <p:cNvPr id="59" name="Text Box 2"/>
                      <p:cNvSpPr txBox="1">
                        <a:spLocks noChangeArrowheads="1"/>
                      </p:cNvSpPr>
                      <p:nvPr/>
                    </p:nvSpPr>
                    <p:spPr bwMode="auto">
                      <a:xfrm>
                        <a:off x="3886200" y="85725"/>
                        <a:ext cx="1600834" cy="31813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spcAft>
                            <a:spcPts val="0"/>
                          </a:spcAft>
                        </a:pPr>
                        <a:r>
                          <a:rPr lang="en-GB" sz="1400" b="1">
                            <a:solidFill>
                              <a:srgbClr val="008080"/>
                            </a:solidFill>
                            <a:effectLst/>
                            <a:latin typeface="Calibri" panose="020F0502020204030204" pitchFamily="34" charset="0"/>
                            <a:ea typeface="Times New Roman" panose="02020603050405020304" pitchFamily="18" charset="0"/>
                          </a:rPr>
                          <a:t>FRAILTY PATHWAY</a:t>
                        </a:r>
                        <a:endParaRPr lang="en-GB" sz="1200">
                          <a:effectLst/>
                          <a:latin typeface="Times New Roman" panose="02020603050405020304" pitchFamily="18" charset="0"/>
                          <a:ea typeface="Times New Roman" panose="02020603050405020304" pitchFamily="18" charset="0"/>
                        </a:endParaRPr>
                      </a:p>
                    </p:txBody>
                  </p:sp>
                </p:grpSp>
                <p:sp>
                  <p:nvSpPr>
                    <p:cNvPr id="56" name="Rectangle 55"/>
                    <p:cNvSpPr/>
                    <p:nvPr/>
                  </p:nvSpPr>
                  <p:spPr>
                    <a:xfrm>
                      <a:off x="2676525" y="4810125"/>
                      <a:ext cx="1343025" cy="542925"/>
                    </a:xfrm>
                    <a:prstGeom prst="rect">
                      <a:avLst/>
                    </a:prstGeom>
                    <a:solidFill>
                      <a:schemeClr val="bg1">
                        <a:lumMod val="85000"/>
                      </a:schemeClr>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en-GB" sz="1200">
                          <a:effectLst/>
                          <a:latin typeface="Calibri" panose="020F0502020204030204" pitchFamily="34" charset="0"/>
                          <a:ea typeface="Times New Roman" panose="02020603050405020304" pitchFamily="18" charset="0"/>
                        </a:rPr>
                        <a:t>Further functional decline</a:t>
                      </a:r>
                      <a:endParaRPr lang="en-GB" sz="1200">
                        <a:effectLst/>
                        <a:latin typeface="Times New Roman" panose="02020603050405020304" pitchFamily="18" charset="0"/>
                        <a:ea typeface="Times New Roman" panose="02020603050405020304" pitchFamily="18" charset="0"/>
                      </a:endParaRPr>
                    </a:p>
                  </p:txBody>
                </p:sp>
              </p:grpSp>
            </p:grpSp>
            <p:cxnSp>
              <p:nvCxnSpPr>
                <p:cNvPr id="52" name="Straight Arrow Connector 51"/>
                <p:cNvCxnSpPr/>
                <p:nvPr/>
              </p:nvCxnSpPr>
              <p:spPr>
                <a:xfrm flipH="1">
                  <a:off x="7855199" y="4731297"/>
                  <a:ext cx="644240" cy="8874"/>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2809875" y="2827811"/>
                  <a:ext cx="7905750" cy="3549625"/>
                  <a:chOff x="2809875" y="2827811"/>
                  <a:chExt cx="7905750" cy="3549625"/>
                </a:xfrm>
              </p:grpSpPr>
              <p:sp>
                <p:nvSpPr>
                  <p:cNvPr id="54" name="Down Arrow 53"/>
                  <p:cNvSpPr/>
                  <p:nvPr/>
                </p:nvSpPr>
                <p:spPr>
                  <a:xfrm>
                    <a:off x="7163099" y="5072949"/>
                    <a:ext cx="44176" cy="224904"/>
                  </a:xfrm>
                  <a:prstGeom prst="downArrow">
                    <a:avLst/>
                  </a:prstGeom>
                  <a:solidFill>
                    <a:srgbClr val="5B9BD5"/>
                  </a:solidFill>
                  <a:ln w="38100" cap="flat" cmpd="sng" algn="ctr">
                    <a:solidFill>
                      <a:srgbClr val="00808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Right Bracket 44"/>
                  <p:cNvSpPr/>
                  <p:nvPr/>
                </p:nvSpPr>
                <p:spPr>
                  <a:xfrm rot="5400000">
                    <a:off x="6081286" y="1638628"/>
                    <a:ext cx="1115766" cy="3571631"/>
                  </a:xfrm>
                  <a:custGeom>
                    <a:avLst/>
                    <a:gdLst>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4" fmla="*/ 0 w 1188085"/>
                      <a:gd name="connsiteY4" fmla="*/ 0 h 3688080"/>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4" fmla="*/ 0 w 1188085"/>
                      <a:gd name="connsiteY4" fmla="*/ 0 h 3688080"/>
                      <a:gd name="connsiteX0" fmla="*/ 0 w 1188085"/>
                      <a:gd name="connsiteY0" fmla="*/ 0 h 3688080"/>
                      <a:gd name="connsiteX1" fmla="*/ 1188085 w 1188085"/>
                      <a:gd name="connsiteY1" fmla="*/ 99003 h 3688080"/>
                      <a:gd name="connsiteX2" fmla="*/ 1188085 w 1188085"/>
                      <a:gd name="connsiteY2" fmla="*/ 3217602 h 3688080"/>
                      <a:gd name="connsiteX3" fmla="*/ 0 w 1188085"/>
                      <a:gd name="connsiteY3" fmla="*/ 3688080 h 3688080"/>
                      <a:gd name="connsiteX0" fmla="*/ 0 w 1197610"/>
                      <a:gd name="connsiteY0" fmla="*/ 0 h 3688080"/>
                      <a:gd name="connsiteX1" fmla="*/ 1188085 w 1197610"/>
                      <a:gd name="connsiteY1" fmla="*/ 99003 h 3688080"/>
                      <a:gd name="connsiteX2" fmla="*/ 1188085 w 1197610"/>
                      <a:gd name="connsiteY2" fmla="*/ 3589077 h 3688080"/>
                      <a:gd name="connsiteX3" fmla="*/ 0 w 1197610"/>
                      <a:gd name="connsiteY3" fmla="*/ 3688080 h 3688080"/>
                      <a:gd name="connsiteX4" fmla="*/ 0 w 1197610"/>
                      <a:gd name="connsiteY4" fmla="*/ 0 h 3688080"/>
                      <a:gd name="connsiteX0" fmla="*/ 0 w 1197610"/>
                      <a:gd name="connsiteY0" fmla="*/ 0 h 3688080"/>
                      <a:gd name="connsiteX1" fmla="*/ 1197610 w 1197610"/>
                      <a:gd name="connsiteY1" fmla="*/ 565728 h 3688080"/>
                      <a:gd name="connsiteX2" fmla="*/ 1188085 w 1197610"/>
                      <a:gd name="connsiteY2" fmla="*/ 3217602 h 3688080"/>
                      <a:gd name="connsiteX3" fmla="*/ 0 w 1197610"/>
                      <a:gd name="connsiteY3" fmla="*/ 3688080 h 3688080"/>
                    </a:gdLst>
                    <a:ahLst/>
                    <a:cxnLst>
                      <a:cxn ang="0">
                        <a:pos x="connsiteX0" y="connsiteY0"/>
                      </a:cxn>
                      <a:cxn ang="0">
                        <a:pos x="connsiteX1" y="connsiteY1"/>
                      </a:cxn>
                      <a:cxn ang="0">
                        <a:pos x="connsiteX2" y="connsiteY2"/>
                      </a:cxn>
                      <a:cxn ang="0">
                        <a:pos x="connsiteX3" y="connsiteY3"/>
                      </a:cxn>
                    </a:cxnLst>
                    <a:rect l="l" t="t" r="r" b="b"/>
                    <a:pathLst>
                      <a:path w="1197610" h="3688080" stroke="0" extrusionOk="0">
                        <a:moveTo>
                          <a:pt x="0" y="0"/>
                        </a:moveTo>
                        <a:cubicBezTo>
                          <a:pt x="656161" y="0"/>
                          <a:pt x="1188085" y="44325"/>
                          <a:pt x="1188085" y="99003"/>
                        </a:cubicBezTo>
                        <a:lnTo>
                          <a:pt x="1188085" y="3589077"/>
                        </a:lnTo>
                        <a:cubicBezTo>
                          <a:pt x="1188085" y="3643755"/>
                          <a:pt x="656161" y="3688080"/>
                          <a:pt x="0" y="3688080"/>
                        </a:cubicBezTo>
                        <a:lnTo>
                          <a:pt x="0" y="0"/>
                        </a:lnTo>
                        <a:close/>
                      </a:path>
                      <a:path w="1197610" h="3688080" fill="none">
                        <a:moveTo>
                          <a:pt x="0" y="0"/>
                        </a:moveTo>
                        <a:cubicBezTo>
                          <a:pt x="656161" y="0"/>
                          <a:pt x="1197610" y="511050"/>
                          <a:pt x="1197610" y="565728"/>
                        </a:cubicBezTo>
                        <a:lnTo>
                          <a:pt x="1188085" y="3217602"/>
                        </a:lnTo>
                        <a:cubicBezTo>
                          <a:pt x="1188085" y="3272280"/>
                          <a:pt x="656161" y="3688080"/>
                          <a:pt x="0" y="3688080"/>
                        </a:cubicBezTo>
                      </a:path>
                    </a:pathLst>
                  </a:custGeom>
                  <a:ln w="28575">
                    <a:solidFill>
                      <a:schemeClr val="accent3">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6" name="Group 35"/>
                  <p:cNvGrpSpPr/>
                  <p:nvPr/>
                </p:nvGrpSpPr>
                <p:grpSpPr>
                  <a:xfrm>
                    <a:off x="2809875" y="2827811"/>
                    <a:ext cx="7905750" cy="3549625"/>
                    <a:chOff x="0" y="0"/>
                    <a:chExt cx="8181975" cy="3810000"/>
                  </a:xfrm>
                </p:grpSpPr>
                <p:sp>
                  <p:nvSpPr>
                    <p:cNvPr id="37" name="Text Box 2"/>
                    <p:cNvSpPr txBox="1">
                      <a:spLocks noChangeArrowheads="1"/>
                    </p:cNvSpPr>
                    <p:nvPr/>
                  </p:nvSpPr>
                  <p:spPr bwMode="auto">
                    <a:xfrm>
                      <a:off x="0" y="1057275"/>
                      <a:ext cx="1276350" cy="1818005"/>
                    </a:xfrm>
                    <a:prstGeom prst="rect">
                      <a:avLst/>
                    </a:prstGeom>
                    <a:solidFill>
                      <a:srgbClr val="FFFFFF"/>
                    </a:solidFill>
                    <a:ln w="28575">
                      <a:solidFill>
                        <a:srgbClr val="008080"/>
                      </a:solidFill>
                      <a:prstDash val="sysDot"/>
                      <a:miter lim="800000"/>
                      <a:headEnd/>
                      <a:tailEnd/>
                    </a:ln>
                  </p:spPr>
                  <p:txBody>
                    <a:bodyPr rot="0" vert="horz" wrap="square" lIns="91440" tIns="45720" rIns="91440" bIns="45720" anchor="t" anchorCtr="0">
                      <a:spAutoFit/>
                    </a:bodyPr>
                    <a:lstStyle/>
                    <a:p>
                      <a:pPr>
                        <a:spcAft>
                          <a:spcPts val="0"/>
                        </a:spcAft>
                      </a:pPr>
                      <a:r>
                        <a:rPr lang="en-GB" sz="1200">
                          <a:effectLst/>
                          <a:latin typeface="Calibri" panose="020F0502020204030204" pitchFamily="34" charset="0"/>
                          <a:ea typeface="Times New Roman" panose="02020603050405020304" pitchFamily="18" charset="0"/>
                        </a:rPr>
                        <a:t>Various additive or synergistic effects depending on pattern of multimorbidity:</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MSO</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NMH</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CVD</a:t>
                      </a:r>
                      <a:endParaRPr lang="en-GB" sz="1200">
                        <a:effectLst/>
                        <a:latin typeface="Times New Roman" panose="02020603050405020304" pitchFamily="18" charset="0"/>
                        <a:ea typeface="Times New Roman" panose="02020603050405020304" pitchFamily="18" charset="0"/>
                      </a:endParaRPr>
                    </a:p>
                  </p:txBody>
                </p:sp>
                <p:sp>
                  <p:nvSpPr>
                    <p:cNvPr id="38" name="Text Box 2"/>
                    <p:cNvSpPr txBox="1">
                      <a:spLocks noChangeArrowheads="1"/>
                    </p:cNvSpPr>
                    <p:nvPr/>
                  </p:nvSpPr>
                  <p:spPr bwMode="auto">
                    <a:xfrm>
                      <a:off x="6762750" y="1181100"/>
                      <a:ext cx="1419225" cy="1259840"/>
                    </a:xfrm>
                    <a:prstGeom prst="rect">
                      <a:avLst/>
                    </a:prstGeom>
                    <a:solidFill>
                      <a:srgbClr val="FFFFFF"/>
                    </a:solidFill>
                    <a:ln w="28575">
                      <a:solidFill>
                        <a:srgbClr val="008080"/>
                      </a:solidFill>
                      <a:prstDash val="sysDot"/>
                      <a:miter lim="800000"/>
                      <a:headEnd/>
                      <a:tailEnd/>
                    </a:ln>
                  </p:spPr>
                  <p:txBody>
                    <a:bodyPr rot="0" vert="horz" wrap="square" lIns="91440" tIns="45720" rIns="91440" bIns="45720" anchor="t" anchorCtr="0">
                      <a:spAutoFit/>
                    </a:bodyPr>
                    <a:lstStyle/>
                    <a:p>
                      <a:pPr>
                        <a:spcAft>
                          <a:spcPts val="0"/>
                        </a:spcAft>
                      </a:pPr>
                      <a:r>
                        <a:rPr lang="en-GB" sz="1200">
                          <a:effectLst/>
                          <a:latin typeface="Calibri" panose="020F0502020204030204" pitchFamily="34" charset="0"/>
                          <a:ea typeface="Times New Roman" panose="02020603050405020304" pitchFamily="18" charset="0"/>
                        </a:rPr>
                        <a:t>Varied effects depending on severity of frailty: </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Mild</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Moderate</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a:effectLst/>
                          <a:latin typeface="Calibri" panose="020F0502020204030204" pitchFamily="34" charset="0"/>
                          <a:ea typeface="Times New Roman" panose="02020603050405020304" pitchFamily="18" charset="0"/>
                        </a:rPr>
                        <a:t>Severe </a:t>
                      </a:r>
                      <a:endParaRPr lang="en-GB" sz="1200">
                        <a:effectLst/>
                        <a:latin typeface="Times New Roman" panose="02020603050405020304" pitchFamily="18" charset="0"/>
                        <a:ea typeface="Times New Roman" panose="02020603050405020304" pitchFamily="18" charset="0"/>
                      </a:endParaRPr>
                    </a:p>
                  </p:txBody>
                </p:sp>
                <p:sp>
                  <p:nvSpPr>
                    <p:cNvPr id="39" name="Left Brace 38"/>
                    <p:cNvSpPr/>
                    <p:nvPr/>
                  </p:nvSpPr>
                  <p:spPr>
                    <a:xfrm>
                      <a:off x="1390649" y="0"/>
                      <a:ext cx="209551" cy="3810000"/>
                    </a:xfrm>
                    <a:prstGeom prst="leftBrace">
                      <a:avLst/>
                    </a:prstGeom>
                    <a:ln w="28575">
                      <a:solidFill>
                        <a:srgbClr val="008080"/>
                      </a:solidFill>
                      <a:prstDash val="sysDot"/>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Right Brace 39"/>
                    <p:cNvSpPr/>
                    <p:nvPr/>
                  </p:nvSpPr>
                  <p:spPr>
                    <a:xfrm>
                      <a:off x="6334125" y="0"/>
                      <a:ext cx="321628" cy="3790950"/>
                    </a:xfrm>
                    <a:prstGeom prst="rightBrace">
                      <a:avLst/>
                    </a:prstGeom>
                    <a:ln w="28575">
                      <a:solidFill>
                        <a:srgbClr val="008080"/>
                      </a:solidFill>
                      <a:prstDash val="sysDot"/>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grpSp>
      <p:sp>
        <p:nvSpPr>
          <p:cNvPr id="18" name="TextBox 17"/>
          <p:cNvSpPr txBox="1"/>
          <p:nvPr/>
        </p:nvSpPr>
        <p:spPr>
          <a:xfrm>
            <a:off x="446980" y="5777798"/>
            <a:ext cx="2130902" cy="707886"/>
          </a:xfrm>
          <a:prstGeom prst="rect">
            <a:avLst/>
          </a:prstGeom>
          <a:noFill/>
        </p:spPr>
        <p:txBody>
          <a:bodyPr wrap="square" rtlCol="0">
            <a:spAutoFit/>
          </a:bodyPr>
          <a:lstStyle/>
          <a:p>
            <a:r>
              <a:rPr lang="en-GB" sz="1000" dirty="0"/>
              <a:t>MSO – musculoskeletal; NMH – neurological/mental health; CVD – cardiovascular: </a:t>
            </a:r>
            <a:r>
              <a:rPr lang="en-GB" sz="1000" dirty="0" err="1"/>
              <a:t>Aust</a:t>
            </a:r>
            <a:r>
              <a:rPr lang="en-GB" sz="1000" dirty="0"/>
              <a:t> Long Study </a:t>
            </a:r>
            <a:r>
              <a:rPr lang="en-GB" sz="1000" dirty="0" err="1"/>
              <a:t>Womens</a:t>
            </a:r>
            <a:r>
              <a:rPr lang="en-GB" sz="1000" dirty="0"/>
              <a:t> Health, 2015</a:t>
            </a:r>
          </a:p>
        </p:txBody>
      </p:sp>
      <p:sp>
        <p:nvSpPr>
          <p:cNvPr id="87" name="Right Bracket 44"/>
          <p:cNvSpPr/>
          <p:nvPr/>
        </p:nvSpPr>
        <p:spPr>
          <a:xfrm rot="5400000" flipV="1">
            <a:off x="6059494" y="1687770"/>
            <a:ext cx="1064888" cy="3296233"/>
          </a:xfrm>
          <a:custGeom>
            <a:avLst/>
            <a:gdLst>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4" fmla="*/ 0 w 1188085"/>
              <a:gd name="connsiteY4" fmla="*/ 0 h 3688080"/>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0" fmla="*/ 0 w 1188085"/>
              <a:gd name="connsiteY0" fmla="*/ 0 h 3688080"/>
              <a:gd name="connsiteX1" fmla="*/ 1188085 w 1188085"/>
              <a:gd name="connsiteY1" fmla="*/ 99003 h 3688080"/>
              <a:gd name="connsiteX2" fmla="*/ 1188085 w 1188085"/>
              <a:gd name="connsiteY2" fmla="*/ 3589077 h 3688080"/>
              <a:gd name="connsiteX3" fmla="*/ 0 w 1188085"/>
              <a:gd name="connsiteY3" fmla="*/ 3688080 h 3688080"/>
              <a:gd name="connsiteX4" fmla="*/ 0 w 1188085"/>
              <a:gd name="connsiteY4" fmla="*/ 0 h 3688080"/>
              <a:gd name="connsiteX0" fmla="*/ 0 w 1188085"/>
              <a:gd name="connsiteY0" fmla="*/ 0 h 3688080"/>
              <a:gd name="connsiteX1" fmla="*/ 1188085 w 1188085"/>
              <a:gd name="connsiteY1" fmla="*/ 99003 h 3688080"/>
              <a:gd name="connsiteX2" fmla="*/ 1188085 w 1188085"/>
              <a:gd name="connsiteY2" fmla="*/ 3217602 h 3688080"/>
              <a:gd name="connsiteX3" fmla="*/ 0 w 1188085"/>
              <a:gd name="connsiteY3" fmla="*/ 3688080 h 3688080"/>
              <a:gd name="connsiteX0" fmla="*/ 0 w 1197610"/>
              <a:gd name="connsiteY0" fmla="*/ 0 h 3688080"/>
              <a:gd name="connsiteX1" fmla="*/ 1188085 w 1197610"/>
              <a:gd name="connsiteY1" fmla="*/ 99003 h 3688080"/>
              <a:gd name="connsiteX2" fmla="*/ 1188085 w 1197610"/>
              <a:gd name="connsiteY2" fmla="*/ 3589077 h 3688080"/>
              <a:gd name="connsiteX3" fmla="*/ 0 w 1197610"/>
              <a:gd name="connsiteY3" fmla="*/ 3688080 h 3688080"/>
              <a:gd name="connsiteX4" fmla="*/ 0 w 1197610"/>
              <a:gd name="connsiteY4" fmla="*/ 0 h 3688080"/>
              <a:gd name="connsiteX0" fmla="*/ 0 w 1197610"/>
              <a:gd name="connsiteY0" fmla="*/ 0 h 3688080"/>
              <a:gd name="connsiteX1" fmla="*/ 1197610 w 1197610"/>
              <a:gd name="connsiteY1" fmla="*/ 565728 h 3688080"/>
              <a:gd name="connsiteX2" fmla="*/ 1188085 w 1197610"/>
              <a:gd name="connsiteY2" fmla="*/ 3217602 h 3688080"/>
              <a:gd name="connsiteX3" fmla="*/ 0 w 1197610"/>
              <a:gd name="connsiteY3" fmla="*/ 3688080 h 3688080"/>
            </a:gdLst>
            <a:ahLst/>
            <a:cxnLst>
              <a:cxn ang="0">
                <a:pos x="connsiteX0" y="connsiteY0"/>
              </a:cxn>
              <a:cxn ang="0">
                <a:pos x="connsiteX1" y="connsiteY1"/>
              </a:cxn>
              <a:cxn ang="0">
                <a:pos x="connsiteX2" y="connsiteY2"/>
              </a:cxn>
              <a:cxn ang="0">
                <a:pos x="connsiteX3" y="connsiteY3"/>
              </a:cxn>
            </a:cxnLst>
            <a:rect l="l" t="t" r="r" b="b"/>
            <a:pathLst>
              <a:path w="1197610" h="3688080" stroke="0" extrusionOk="0">
                <a:moveTo>
                  <a:pt x="0" y="0"/>
                </a:moveTo>
                <a:cubicBezTo>
                  <a:pt x="656161" y="0"/>
                  <a:pt x="1188085" y="44325"/>
                  <a:pt x="1188085" y="99003"/>
                </a:cubicBezTo>
                <a:lnTo>
                  <a:pt x="1188085" y="3589077"/>
                </a:lnTo>
                <a:cubicBezTo>
                  <a:pt x="1188085" y="3643755"/>
                  <a:pt x="656161" y="3688080"/>
                  <a:pt x="0" y="3688080"/>
                </a:cubicBezTo>
                <a:lnTo>
                  <a:pt x="0" y="0"/>
                </a:lnTo>
                <a:close/>
              </a:path>
              <a:path w="1197610" h="3688080" fill="none">
                <a:moveTo>
                  <a:pt x="0" y="0"/>
                </a:moveTo>
                <a:cubicBezTo>
                  <a:pt x="656161" y="0"/>
                  <a:pt x="1197610" y="511050"/>
                  <a:pt x="1197610" y="565728"/>
                </a:cubicBezTo>
                <a:lnTo>
                  <a:pt x="1188085" y="3217602"/>
                </a:lnTo>
                <a:cubicBezTo>
                  <a:pt x="1188085" y="3272280"/>
                  <a:pt x="656161" y="3688080"/>
                  <a:pt x="0" y="3688080"/>
                </a:cubicBezTo>
              </a:path>
            </a:pathLst>
          </a:custGeom>
          <a:ln w="57150">
            <a:solidFill>
              <a:srgbClr val="FF99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360729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19536" y="188640"/>
            <a:ext cx="8352928" cy="1143000"/>
          </a:xfrm>
          <a:solidFill>
            <a:schemeClr val="accent1">
              <a:lumMod val="75000"/>
            </a:schemeClr>
          </a:solidFill>
        </p:spPr>
        <p:txBody>
          <a:bodyPr>
            <a:normAutofit/>
          </a:bodyPr>
          <a:lstStyle/>
          <a:p>
            <a:r>
              <a:rPr lang="en-GB" sz="3200" b="1" dirty="0">
                <a:solidFill>
                  <a:schemeClr val="bg1"/>
                </a:solidFill>
              </a:rPr>
              <a:t>Comparison of Distribution of people with types 1 and 2 diabetes in England and Wales -2011</a:t>
            </a:r>
            <a:endParaRPr lang="en-GB" sz="3200" dirty="0">
              <a:solidFill>
                <a:schemeClr val="bg1"/>
              </a:solidFill>
              <a:cs typeface="Arial" pitchFamily="34" charset="0"/>
            </a:endParaRPr>
          </a:p>
        </p:txBody>
      </p:sp>
      <p:sp>
        <p:nvSpPr>
          <p:cNvPr id="8" name="Content Placeholder 7"/>
          <p:cNvSpPr>
            <a:spLocks noGrp="1"/>
          </p:cNvSpPr>
          <p:nvPr>
            <p:ph idx="1"/>
          </p:nvPr>
        </p:nvSpPr>
        <p:spPr/>
        <p:txBody>
          <a:bodyPr>
            <a:normAutofit/>
          </a:bodyPr>
          <a:lstStyle/>
          <a:p>
            <a:pPr>
              <a:buNone/>
            </a:pPr>
            <a:endParaRPr lang="en-GB" sz="2600" dirty="0">
              <a:cs typeface="Arial" pitchFamily="34" charset="0"/>
            </a:endParaRPr>
          </a:p>
          <a:p>
            <a:pPr>
              <a:buBlip>
                <a:blip r:embed="rId3"/>
              </a:buBlip>
            </a:pPr>
            <a:endParaRPr lang="en-GB" sz="2600" dirty="0">
              <a:cs typeface="Arial" pitchFamily="34" charset="0"/>
            </a:endParaRPr>
          </a:p>
          <a:p>
            <a:pPr marL="0" indent="0">
              <a:buNone/>
            </a:pPr>
            <a:endParaRPr lang="en-GB" dirty="0">
              <a:cs typeface="Arial" pitchFamily="34" charset="0"/>
            </a:endParaRPr>
          </a:p>
          <a:p>
            <a:pPr marL="0" indent="0">
              <a:buNone/>
            </a:pPr>
            <a:endParaRPr lang="en-GB" dirty="0">
              <a:cs typeface="Arial" pitchFamily="34" charset="0"/>
            </a:endParaRPr>
          </a:p>
          <a:p>
            <a:pPr marL="0" indent="0">
              <a:buNone/>
            </a:pPr>
            <a:endParaRPr lang="en-GB" dirty="0">
              <a:cs typeface="Arial" pitchFamily="34" charset="0"/>
            </a:endParaRPr>
          </a:p>
          <a:p>
            <a:pPr marL="0" indent="0">
              <a:buNone/>
            </a:pPr>
            <a:endParaRPr lang="en-GB" dirty="0">
              <a:cs typeface="Arial" pitchFamily="34" charset="0"/>
            </a:endParaRPr>
          </a:p>
        </p:txBody>
      </p:sp>
      <p:pic>
        <p:nvPicPr>
          <p:cNvPr id="4" name="Picture 3"/>
          <p:cNvPicPr/>
          <p:nvPr/>
        </p:nvPicPr>
        <p:blipFill rotWithShape="1">
          <a:blip r:embed="rId4" cstate="print"/>
          <a:srcRect l="18783" t="16460" r="19665" b="8761"/>
          <a:stretch/>
        </p:blipFill>
        <p:spPr bwMode="auto">
          <a:xfrm>
            <a:off x="1919536" y="2060848"/>
            <a:ext cx="4104456" cy="4320480"/>
          </a:xfrm>
          <a:prstGeom prst="rect">
            <a:avLst/>
          </a:prstGeom>
          <a:ln>
            <a:noFill/>
          </a:ln>
          <a:extLst>
            <a:ext uri="{53640926-AAD7-44D8-BBD7-CCE9431645EC}">
              <a14:shadowObscured xmlns:a14="http://schemas.microsoft.com/office/drawing/2010/main"/>
            </a:ext>
          </a:extLst>
        </p:spPr>
      </p:pic>
      <p:pic>
        <p:nvPicPr>
          <p:cNvPr id="9" name="Content Placeholder 5"/>
          <p:cNvPicPr>
            <a:picLocks/>
          </p:cNvPicPr>
          <p:nvPr/>
        </p:nvPicPr>
        <p:blipFill rotWithShape="1">
          <a:blip r:embed="rId5" cstate="print"/>
          <a:srcRect l="18678" t="16302" r="19533" b="6979"/>
          <a:stretch/>
        </p:blipFill>
        <p:spPr bwMode="auto">
          <a:xfrm>
            <a:off x="6168009" y="2060848"/>
            <a:ext cx="4104455" cy="4392488"/>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2063552" y="1556792"/>
            <a:ext cx="3240360" cy="369332"/>
          </a:xfrm>
          <a:prstGeom prst="rect">
            <a:avLst/>
          </a:prstGeom>
          <a:noFill/>
        </p:spPr>
        <p:txBody>
          <a:bodyPr wrap="square" rtlCol="0">
            <a:spAutoFit/>
          </a:bodyPr>
          <a:lstStyle/>
          <a:p>
            <a:r>
              <a:rPr lang="en-GB" dirty="0"/>
              <a:t>Type 2 diabetes prevalence</a:t>
            </a:r>
          </a:p>
        </p:txBody>
      </p:sp>
      <p:sp>
        <p:nvSpPr>
          <p:cNvPr id="11" name="TextBox 10"/>
          <p:cNvSpPr txBox="1"/>
          <p:nvPr/>
        </p:nvSpPr>
        <p:spPr>
          <a:xfrm>
            <a:off x="6312024" y="1556792"/>
            <a:ext cx="3240360" cy="369332"/>
          </a:xfrm>
          <a:prstGeom prst="rect">
            <a:avLst/>
          </a:prstGeom>
          <a:noFill/>
        </p:spPr>
        <p:txBody>
          <a:bodyPr wrap="square" rtlCol="0">
            <a:spAutoFit/>
          </a:bodyPr>
          <a:lstStyle/>
          <a:p>
            <a:r>
              <a:rPr lang="en-GB" dirty="0"/>
              <a:t>Type 1 diabetes prevalence</a:t>
            </a:r>
          </a:p>
        </p:txBody>
      </p:sp>
      <p:sp>
        <p:nvSpPr>
          <p:cNvPr id="2" name="TextBox 1">
            <a:extLst>
              <a:ext uri="{FF2B5EF4-FFF2-40B4-BE49-F238E27FC236}">
                <a16:creationId xmlns:a16="http://schemas.microsoft.com/office/drawing/2014/main" id="{4BC24684-4D3D-4802-8363-09EEA07BA69C}"/>
              </a:ext>
            </a:extLst>
          </p:cNvPr>
          <p:cNvSpPr txBox="1"/>
          <p:nvPr/>
        </p:nvSpPr>
        <p:spPr>
          <a:xfrm>
            <a:off x="225911" y="4916245"/>
            <a:ext cx="1549608" cy="738664"/>
          </a:xfrm>
          <a:prstGeom prst="rect">
            <a:avLst/>
          </a:prstGeom>
          <a:noFill/>
        </p:spPr>
        <p:txBody>
          <a:bodyPr wrap="square" rtlCol="0">
            <a:spAutoFit/>
          </a:bodyPr>
          <a:lstStyle/>
          <a:p>
            <a:r>
              <a:rPr lang="en-US" sz="1400" b="1" dirty="0">
                <a:solidFill>
                  <a:srgbClr val="0070C0"/>
                </a:solidFill>
              </a:rPr>
              <a:t>Health &amp; Social Care Information Centre, NDA, 2013</a:t>
            </a:r>
            <a:endParaRPr lang="en-GB" sz="1400" b="1" dirty="0">
              <a:solidFill>
                <a:srgbClr val="0070C0"/>
              </a:solidFill>
            </a:endParaRPr>
          </a:p>
        </p:txBody>
      </p:sp>
    </p:spTree>
    <p:extLst>
      <p:ext uri="{BB962C8B-B14F-4D97-AF65-F5344CB8AC3E}">
        <p14:creationId xmlns:p14="http://schemas.microsoft.com/office/powerpoint/2010/main" val="39523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F7A-86B9-4172-8504-334E31875C51}"/>
              </a:ext>
            </a:extLst>
          </p:cNvPr>
          <p:cNvSpPr>
            <a:spLocks noGrp="1"/>
          </p:cNvSpPr>
          <p:nvPr>
            <p:ph type="title"/>
          </p:nvPr>
        </p:nvSpPr>
        <p:spPr>
          <a:xfrm>
            <a:off x="624635" y="483459"/>
            <a:ext cx="10515600" cy="1325563"/>
          </a:xfrm>
        </p:spPr>
        <p:txBody>
          <a:bodyPr>
            <a:normAutofit/>
          </a:bodyPr>
          <a:lstStyle/>
          <a:p>
            <a:r>
              <a:rPr lang="en-US" b="1" dirty="0">
                <a:solidFill>
                  <a:srgbClr val="0070C0"/>
                </a:solidFill>
              </a:rPr>
              <a:t>Type 1 diabetes in England &amp; Wales – 2019-20 NDA Supporting Information</a:t>
            </a:r>
            <a:endParaRPr lang="en-GB" b="1" dirty="0">
              <a:solidFill>
                <a:srgbClr val="0070C0"/>
              </a:solidFill>
            </a:endParaRPr>
          </a:p>
        </p:txBody>
      </p:sp>
      <p:sp>
        <p:nvSpPr>
          <p:cNvPr id="3" name="Text Placeholder 2">
            <a:extLst>
              <a:ext uri="{FF2B5EF4-FFF2-40B4-BE49-F238E27FC236}">
                <a16:creationId xmlns:a16="http://schemas.microsoft.com/office/drawing/2014/main" id="{3FDF64E7-CC91-4437-8534-F30E3C9D7BFF}"/>
              </a:ext>
            </a:extLst>
          </p:cNvPr>
          <p:cNvSpPr>
            <a:spLocks noGrp="1"/>
          </p:cNvSpPr>
          <p:nvPr>
            <p:ph type="body" idx="1"/>
          </p:nvPr>
        </p:nvSpPr>
        <p:spPr/>
        <p:txBody>
          <a:bodyPr/>
          <a:lstStyle/>
          <a:p>
            <a:endParaRPr lang="en-GB" dirty="0"/>
          </a:p>
        </p:txBody>
      </p:sp>
      <p:pic>
        <p:nvPicPr>
          <p:cNvPr id="8" name="Content Placeholder 7">
            <a:extLst>
              <a:ext uri="{FF2B5EF4-FFF2-40B4-BE49-F238E27FC236}">
                <a16:creationId xmlns:a16="http://schemas.microsoft.com/office/drawing/2014/main" id="{4E29C271-8D0E-4BCC-8496-3FBCA35FFB02}"/>
              </a:ext>
            </a:extLst>
          </p:cNvPr>
          <p:cNvPicPr>
            <a:picLocks noGrp="1" noChangeAspect="1"/>
          </p:cNvPicPr>
          <p:nvPr>
            <p:ph sz="half" idx="2"/>
          </p:nvPr>
        </p:nvPicPr>
        <p:blipFill>
          <a:blip r:embed="rId2"/>
          <a:stretch>
            <a:fillRect/>
          </a:stretch>
        </p:blipFill>
        <p:spPr>
          <a:xfrm>
            <a:off x="2040564" y="2334769"/>
            <a:ext cx="8344328" cy="3684587"/>
          </a:xfrm>
        </p:spPr>
      </p:pic>
      <p:sp>
        <p:nvSpPr>
          <p:cNvPr id="5" name="Text Placeholder 4">
            <a:extLst>
              <a:ext uri="{FF2B5EF4-FFF2-40B4-BE49-F238E27FC236}">
                <a16:creationId xmlns:a16="http://schemas.microsoft.com/office/drawing/2014/main" id="{C777BA31-AA63-46E9-8D50-D41873C00501}"/>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0AB1B0AD-421B-4D2E-AC53-1C5C7F2840BA}"/>
              </a:ext>
            </a:extLst>
          </p:cNvPr>
          <p:cNvSpPr>
            <a:spLocks noGrp="1"/>
          </p:cNvSpPr>
          <p:nvPr>
            <p:ph sz="quarter" idx="4"/>
          </p:nvPr>
        </p:nvSpPr>
        <p:spPr/>
        <p:txBody>
          <a:bodyPr/>
          <a:lstStyle/>
          <a:p>
            <a:endParaRPr lang="en-GB" dirty="0"/>
          </a:p>
        </p:txBody>
      </p:sp>
    </p:spTree>
    <p:extLst>
      <p:ext uri="{BB962C8B-B14F-4D97-AF65-F5344CB8AC3E}">
        <p14:creationId xmlns:p14="http://schemas.microsoft.com/office/powerpoint/2010/main" val="3852995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3E8E-76B1-457F-AB34-3ADE017B5E91}"/>
              </a:ext>
            </a:extLst>
          </p:cNvPr>
          <p:cNvSpPr>
            <a:spLocks noGrp="1"/>
          </p:cNvSpPr>
          <p:nvPr>
            <p:ph type="title"/>
          </p:nvPr>
        </p:nvSpPr>
        <p:spPr>
          <a:solidFill>
            <a:srgbClr val="FFC000"/>
          </a:solidFill>
        </p:spPr>
        <p:txBody>
          <a:bodyPr/>
          <a:lstStyle/>
          <a:p>
            <a:r>
              <a:rPr lang="en-US" b="1" dirty="0"/>
              <a:t>Type 1 Diabetes – NDA 2019-20</a:t>
            </a:r>
            <a:endParaRPr lang="en-GB" b="1" dirty="0"/>
          </a:p>
        </p:txBody>
      </p:sp>
      <p:pic>
        <p:nvPicPr>
          <p:cNvPr id="5" name="Content Placeholder 4">
            <a:extLst>
              <a:ext uri="{FF2B5EF4-FFF2-40B4-BE49-F238E27FC236}">
                <a16:creationId xmlns:a16="http://schemas.microsoft.com/office/drawing/2014/main" id="{47AA1204-941E-4CD4-AC1C-9CAAB81CA3BB}"/>
              </a:ext>
            </a:extLst>
          </p:cNvPr>
          <p:cNvPicPr>
            <a:picLocks noGrp="1" noChangeAspect="1"/>
          </p:cNvPicPr>
          <p:nvPr>
            <p:ph idx="1"/>
          </p:nvPr>
        </p:nvPicPr>
        <p:blipFill>
          <a:blip r:embed="rId3"/>
          <a:stretch>
            <a:fillRect/>
          </a:stretch>
        </p:blipFill>
        <p:spPr>
          <a:xfrm>
            <a:off x="2925953" y="1825625"/>
            <a:ext cx="6340094" cy="4351338"/>
          </a:xfrm>
        </p:spPr>
      </p:pic>
      <p:sp>
        <p:nvSpPr>
          <p:cNvPr id="6" name="TextBox 5">
            <a:extLst>
              <a:ext uri="{FF2B5EF4-FFF2-40B4-BE49-F238E27FC236}">
                <a16:creationId xmlns:a16="http://schemas.microsoft.com/office/drawing/2014/main" id="{E517F26B-B5A7-4C9F-B90A-5241E2F176FD}"/>
              </a:ext>
            </a:extLst>
          </p:cNvPr>
          <p:cNvSpPr txBox="1"/>
          <p:nvPr/>
        </p:nvSpPr>
        <p:spPr>
          <a:xfrm>
            <a:off x="701458" y="6300592"/>
            <a:ext cx="4534421" cy="646331"/>
          </a:xfrm>
          <a:prstGeom prst="rect">
            <a:avLst/>
          </a:prstGeom>
          <a:noFill/>
        </p:spPr>
        <p:txBody>
          <a:bodyPr wrap="square" rtlCol="0">
            <a:spAutoFit/>
          </a:bodyPr>
          <a:lstStyle/>
          <a:p>
            <a:r>
              <a:rPr lang="en-US" i="1" dirty="0"/>
              <a:t>Courtesy of Prof Robert Young; source NHS Digital</a:t>
            </a:r>
            <a:endParaRPr lang="en-GB" i="1" dirty="0"/>
          </a:p>
        </p:txBody>
      </p:sp>
      <p:sp>
        <p:nvSpPr>
          <p:cNvPr id="7" name="TextBox 6">
            <a:extLst>
              <a:ext uri="{FF2B5EF4-FFF2-40B4-BE49-F238E27FC236}">
                <a16:creationId xmlns:a16="http://schemas.microsoft.com/office/drawing/2014/main" id="{4A74D21C-2A87-4315-9D76-0A71B3FBF478}"/>
              </a:ext>
            </a:extLst>
          </p:cNvPr>
          <p:cNvSpPr txBox="1"/>
          <p:nvPr/>
        </p:nvSpPr>
        <p:spPr>
          <a:xfrm>
            <a:off x="484094" y="5163671"/>
            <a:ext cx="3098202" cy="923330"/>
          </a:xfrm>
          <a:prstGeom prst="rect">
            <a:avLst/>
          </a:prstGeom>
          <a:noFill/>
        </p:spPr>
        <p:txBody>
          <a:bodyPr wrap="square" rtlCol="0">
            <a:spAutoFit/>
          </a:bodyPr>
          <a:lstStyle/>
          <a:p>
            <a:r>
              <a:rPr lang="en-US" b="1" dirty="0">
                <a:solidFill>
                  <a:srgbClr val="0070C0"/>
                </a:solidFill>
              </a:rPr>
              <a:t>218, 670 confirmed and unconfirmed cases of type 1 diabetes: 56.9% Male</a:t>
            </a:r>
            <a:endParaRPr lang="en-GB" b="1" dirty="0">
              <a:solidFill>
                <a:srgbClr val="0070C0"/>
              </a:solidFill>
            </a:endParaRPr>
          </a:p>
        </p:txBody>
      </p:sp>
      <p:sp>
        <p:nvSpPr>
          <p:cNvPr id="9" name="TextBox 8">
            <a:extLst>
              <a:ext uri="{FF2B5EF4-FFF2-40B4-BE49-F238E27FC236}">
                <a16:creationId xmlns:a16="http://schemas.microsoft.com/office/drawing/2014/main" id="{E94374A6-179C-474D-923F-E945719B9FB9}"/>
              </a:ext>
            </a:extLst>
          </p:cNvPr>
          <p:cNvSpPr txBox="1"/>
          <p:nvPr/>
        </p:nvSpPr>
        <p:spPr>
          <a:xfrm>
            <a:off x="9266047" y="5013065"/>
            <a:ext cx="2545849" cy="2031325"/>
          </a:xfrm>
          <a:prstGeom prst="rect">
            <a:avLst/>
          </a:prstGeom>
          <a:noFill/>
        </p:spPr>
        <p:txBody>
          <a:bodyPr wrap="square" rtlCol="0">
            <a:spAutoFit/>
          </a:bodyPr>
          <a:lstStyle/>
          <a:p>
            <a:r>
              <a:rPr lang="en-US" b="1" dirty="0">
                <a:solidFill>
                  <a:srgbClr val="0070C0"/>
                </a:solidFill>
              </a:rPr>
              <a:t>86.2% white</a:t>
            </a:r>
          </a:p>
          <a:p>
            <a:r>
              <a:rPr lang="en-US" b="1" dirty="0">
                <a:solidFill>
                  <a:srgbClr val="0070C0"/>
                </a:solidFill>
              </a:rPr>
              <a:t>3.5% Asian</a:t>
            </a:r>
          </a:p>
          <a:p>
            <a:r>
              <a:rPr lang="en-US" b="1" dirty="0">
                <a:solidFill>
                  <a:srgbClr val="0070C0"/>
                </a:solidFill>
              </a:rPr>
              <a:t>2.3% Black</a:t>
            </a:r>
          </a:p>
          <a:p>
            <a:r>
              <a:rPr lang="en-US" b="1" dirty="0">
                <a:solidFill>
                  <a:srgbClr val="0070C0"/>
                </a:solidFill>
              </a:rPr>
              <a:t>2.1% Mixed/other</a:t>
            </a:r>
          </a:p>
          <a:p>
            <a:r>
              <a:rPr lang="en-US" b="1" dirty="0">
                <a:solidFill>
                  <a:srgbClr val="0070C0"/>
                </a:solidFill>
              </a:rPr>
              <a:t>9.5% not known</a:t>
            </a:r>
          </a:p>
          <a:p>
            <a:endParaRPr lang="en-US" dirty="0"/>
          </a:p>
          <a:p>
            <a:endParaRPr lang="en-GB" dirty="0"/>
          </a:p>
        </p:txBody>
      </p:sp>
    </p:spTree>
    <p:extLst>
      <p:ext uri="{BB962C8B-B14F-4D97-AF65-F5344CB8AC3E}">
        <p14:creationId xmlns:p14="http://schemas.microsoft.com/office/powerpoint/2010/main" val="2365260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972984" cy="1325563"/>
          </a:xfrm>
          <a:solidFill>
            <a:srgbClr val="3366CC"/>
          </a:solidFill>
        </p:spPr>
        <p:txBody>
          <a:bodyPr>
            <a:normAutofit/>
          </a:bodyPr>
          <a:lstStyle/>
          <a:p>
            <a:r>
              <a:rPr lang="en-GB" sz="4000" i="1" dirty="0">
                <a:solidFill>
                  <a:schemeClr val="bg1"/>
                </a:solidFill>
                <a:latin typeface="+mn-lt"/>
              </a:rPr>
              <a:t>National Stakeholder Group </a:t>
            </a:r>
            <a:r>
              <a:rPr lang="en-GB" sz="4000" dirty="0">
                <a:solidFill>
                  <a:schemeClr val="bg1"/>
                </a:solidFill>
                <a:latin typeface="+mn-lt"/>
              </a:rPr>
              <a:t>Responds to NHS Concerns on Frailty  </a:t>
            </a:r>
          </a:p>
        </p:txBody>
      </p:sp>
      <p:pic>
        <p:nvPicPr>
          <p:cNvPr id="9" name="Picture 8"/>
          <p:cNvPicPr>
            <a:picLocks noChangeAspect="1"/>
          </p:cNvPicPr>
          <p:nvPr/>
        </p:nvPicPr>
        <p:blipFill>
          <a:blip r:embed="rId2"/>
          <a:stretch>
            <a:fillRect/>
          </a:stretch>
        </p:blipFill>
        <p:spPr>
          <a:xfrm>
            <a:off x="5627503" y="1923841"/>
            <a:ext cx="6281488" cy="4306838"/>
          </a:xfrm>
          <a:prstGeom prst="rect">
            <a:avLst/>
          </a:prstGeom>
        </p:spPr>
      </p:pic>
      <p:sp>
        <p:nvSpPr>
          <p:cNvPr id="10" name="TextBox 9"/>
          <p:cNvSpPr txBox="1"/>
          <p:nvPr/>
        </p:nvSpPr>
        <p:spPr>
          <a:xfrm>
            <a:off x="6240378" y="6345345"/>
            <a:ext cx="4955705" cy="461665"/>
          </a:xfrm>
          <a:prstGeom prst="rect">
            <a:avLst/>
          </a:prstGeom>
          <a:noFill/>
        </p:spPr>
        <p:txBody>
          <a:bodyPr wrap="square" rtlCol="0">
            <a:spAutoFit/>
          </a:bodyPr>
          <a:lstStyle/>
          <a:p>
            <a:r>
              <a:rPr lang="en-GB" sz="1200" i="1" dirty="0"/>
              <a:t>Based on: International Position Statement on the Management of Frailty in Diabetes, Sinclair AJ et al, 2017 and Strain WD et al, 2018</a:t>
            </a:r>
          </a:p>
        </p:txBody>
      </p:sp>
      <p:pic>
        <p:nvPicPr>
          <p:cNvPr id="11" name="Content Placeholder 6">
            <a:extLst>
              <a:ext uri="{FF2B5EF4-FFF2-40B4-BE49-F238E27FC236}">
                <a16:creationId xmlns:a16="http://schemas.microsoft.com/office/drawing/2014/main" id="{5E2469A4-2FA7-4247-821E-3CBC2F752AF8}"/>
              </a:ext>
            </a:extLst>
          </p:cNvPr>
          <p:cNvPicPr>
            <a:picLocks noChangeAspect="1"/>
          </p:cNvPicPr>
          <p:nvPr/>
        </p:nvPicPr>
        <p:blipFill>
          <a:blip r:embed="rId3"/>
          <a:stretch>
            <a:fillRect/>
          </a:stretch>
        </p:blipFill>
        <p:spPr>
          <a:xfrm>
            <a:off x="836612" y="1923841"/>
            <a:ext cx="4599585" cy="400790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3371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6249</TotalTime>
  <Words>4084</Words>
  <Application>Microsoft Office PowerPoint</Application>
  <PresentationFormat>Widescreen</PresentationFormat>
  <Paragraphs>435</Paragraphs>
  <Slides>33</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Symbol</vt:lpstr>
      <vt:lpstr>Times New Roman</vt:lpstr>
      <vt:lpstr>Office Theme</vt:lpstr>
      <vt:lpstr>Managing Diabetes in Older People in Primary Care – setting the scene for the EuGMS-EDWPOP Guidelines 2023</vt:lpstr>
      <vt:lpstr>Global diabetes rates in older people – findings from the IDF Atlas 9th edition. Sinclair AJ et al. Diab Res Clin Pract 2020. </vt:lpstr>
      <vt:lpstr> Myth – older people with diabetes are not a special group and can be managed in a simple approach! </vt:lpstr>
      <vt:lpstr>Myth – above the age of 65y, there is no excess mortality from diabetes! Mortality (hazard ratio-adjusted) in Older People with Diabetes (DM) with non-DM as reference   Forbes A, Murrells T, Sinclair AJ, 2016 </vt:lpstr>
      <vt:lpstr>Myth – only absolute levels of HbA1c matter - Adjusted HRs by HbA1c level for all-cause mortality in women (a) and men (b) – importance of a stable level of glycaemia. Lancet D&amp;E, 2018 Error bars are 95% CIs. HR=hazard</vt:lpstr>
      <vt:lpstr>Inherent Difficulties in Managing  Older People with Diabetes</vt:lpstr>
      <vt:lpstr>Co-morbid illness and functional loss attenuate the expected benefits of intensive glucose control in older patients with type 2 diabetes  Huang ES 2008                                  </vt:lpstr>
      <vt:lpstr> </vt:lpstr>
      <vt:lpstr>Diabetes as a major cause of Mobility Limitation: use of risk scores  in the All Wales Research in the Elderly Study (AWARE) 2008</vt:lpstr>
      <vt:lpstr>PowerPoint Presentation</vt:lpstr>
      <vt:lpstr>PowerPoint Presentation</vt:lpstr>
      <vt:lpstr>Stakeholder and Advisory Representatives</vt:lpstr>
      <vt:lpstr>PowerPoint Presentation</vt:lpstr>
      <vt:lpstr>EuGMS and EDWPOP Primary Care Guidelines 2023</vt:lpstr>
      <vt:lpstr>Rationale and Defining Special Needs of Older Adults with Diabetes</vt:lpstr>
      <vt:lpstr>Methods</vt:lpstr>
      <vt:lpstr>EuGMS-EDWPOP Guideline 2023 – Overview of the Guiding Principles of the Individualised Care Plan</vt:lpstr>
      <vt:lpstr>A Pathway of Glucose-Lowering Treatment</vt:lpstr>
      <vt:lpstr>Guideline Metabolic Targets</vt:lpstr>
      <vt:lpstr>De-Escalation (DEINTENSIFY) – a method to improve care, safety and simplify complex treatment</vt:lpstr>
      <vt:lpstr>Primary Care - measuring frailty – Clinical Frailty Scale (CFS) and Electronic Frailty Index (eFI)  </vt:lpstr>
      <vt:lpstr>FRAIL TEST – non-invasive frailty screening tool  – a  preferred frailty measure Morley JE et al 2012</vt:lpstr>
      <vt:lpstr>PowerPoint Presentation</vt:lpstr>
      <vt:lpstr>PowerPoint Presentation</vt:lpstr>
      <vt:lpstr>Hypoglycaemia – an inevitable consequence in older people with diabetes taking sulphonylureas or insulin </vt:lpstr>
      <vt:lpstr>Hospital Admissions in England and Wales (1999-2016) for Dysglycaemia</vt:lpstr>
      <vt:lpstr>Shortcomings of Clinical Guidelines: DO NOT answer some of the Key Questions in Management</vt:lpstr>
      <vt:lpstr>Diabetes in Older Adults –  a High Risk Health State</vt:lpstr>
      <vt:lpstr>Proposed comorbidity - frailty pathways to disablement Sinclair AJ/Abdelhafiz AH 2022</vt:lpstr>
      <vt:lpstr>Comparison of Distribution of people with types 1 and 2 diabetes in England and Wales -2011</vt:lpstr>
      <vt:lpstr>Type 1 diabetes in England &amp; Wales – 2019-20 NDA Supporting Information</vt:lpstr>
      <vt:lpstr>Type 1 Diabetes – NDA 2019-20</vt:lpstr>
      <vt:lpstr>National Stakeholder Group Responds to NHS Concerns on Frailty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Sinclair</dc:creator>
  <cp:lastModifiedBy>Alan Sinclair</cp:lastModifiedBy>
  <cp:revision>71</cp:revision>
  <dcterms:created xsi:type="dcterms:W3CDTF">2023-09-18T10:40:15Z</dcterms:created>
  <dcterms:modified xsi:type="dcterms:W3CDTF">2023-09-29T15:28:56Z</dcterms:modified>
</cp:coreProperties>
</file>